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699" r:id="rId2"/>
  </p:sldMasterIdLst>
  <p:notesMasterIdLst>
    <p:notesMasterId r:id="rId42"/>
  </p:notesMasterIdLst>
  <p:handoutMasterIdLst>
    <p:handoutMasterId r:id="rId43"/>
  </p:handoutMasterIdLst>
  <p:sldIdLst>
    <p:sldId id="405" r:id="rId3"/>
    <p:sldId id="339" r:id="rId4"/>
    <p:sldId id="380" r:id="rId5"/>
    <p:sldId id="341" r:id="rId6"/>
    <p:sldId id="343" r:id="rId7"/>
    <p:sldId id="344" r:id="rId8"/>
    <p:sldId id="381" r:id="rId9"/>
    <p:sldId id="350" r:id="rId10"/>
    <p:sldId id="351" r:id="rId11"/>
    <p:sldId id="273" r:id="rId12"/>
    <p:sldId id="406" r:id="rId13"/>
    <p:sldId id="346" r:id="rId14"/>
    <p:sldId id="348" r:id="rId15"/>
    <p:sldId id="407" r:id="rId16"/>
    <p:sldId id="382" r:id="rId17"/>
    <p:sldId id="408" r:id="rId18"/>
    <p:sldId id="383" r:id="rId19"/>
    <p:sldId id="355" r:id="rId20"/>
    <p:sldId id="384" r:id="rId21"/>
    <p:sldId id="385" r:id="rId22"/>
    <p:sldId id="386" r:id="rId23"/>
    <p:sldId id="387" r:id="rId24"/>
    <p:sldId id="388" r:id="rId25"/>
    <p:sldId id="390" r:id="rId26"/>
    <p:sldId id="409" r:id="rId27"/>
    <p:sldId id="354" r:id="rId28"/>
    <p:sldId id="353" r:id="rId29"/>
    <p:sldId id="391" r:id="rId30"/>
    <p:sldId id="392" r:id="rId31"/>
    <p:sldId id="393" r:id="rId32"/>
    <p:sldId id="394" r:id="rId33"/>
    <p:sldId id="395" r:id="rId34"/>
    <p:sldId id="396" r:id="rId35"/>
    <p:sldId id="397" r:id="rId36"/>
    <p:sldId id="399" r:id="rId37"/>
    <p:sldId id="411" r:id="rId38"/>
    <p:sldId id="400" r:id="rId39"/>
    <p:sldId id="401" r:id="rId40"/>
    <p:sldId id="402" r:id="rId41"/>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5BD"/>
    <a:srgbClr val="FFCCFF"/>
    <a:srgbClr val="FF6600"/>
    <a:srgbClr val="FFCC99"/>
    <a:srgbClr val="66CCFF"/>
    <a:srgbClr val="CC99FF"/>
    <a:srgbClr val="CCCC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Сред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0654" autoAdjust="0"/>
  </p:normalViewPr>
  <p:slideViewPr>
    <p:cSldViewPr>
      <p:cViewPr varScale="1">
        <p:scale>
          <a:sx n="114" d="100"/>
          <a:sy n="114" d="100"/>
        </p:scale>
        <p:origin x="1440" y="102"/>
      </p:cViewPr>
      <p:guideLst>
        <p:guide orient="horz" pos="2205"/>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600" dirty="0" smtClean="0">
                <a:solidFill>
                  <a:schemeClr val="tx1"/>
                </a:solidFill>
                <a:latin typeface="Arial" panose="020B0604020202020204" pitchFamily="34" charset="0"/>
                <a:cs typeface="Arial" panose="020B0604020202020204" pitchFamily="34" charset="0"/>
              </a:rPr>
              <a:t>2016 год</a:t>
            </a:r>
            <a:endParaRPr lang="ru-RU" sz="16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bar"/>
        <c:grouping val="percentStacked"/>
        <c:varyColors val="0"/>
        <c:ser>
          <c:idx val="0"/>
          <c:order val="0"/>
          <c:tx>
            <c:strRef>
              <c:f>Лист1!$B$1</c:f>
              <c:strCache>
                <c:ptCount val="1"/>
                <c:pt idx="0">
                  <c:v>Удовлетворительно</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Лист1!$B$2:$B$4</c:f>
              <c:numCache>
                <c:formatCode>General</c:formatCode>
                <c:ptCount val="3"/>
                <c:pt idx="0">
                  <c:v>58</c:v>
                </c:pt>
                <c:pt idx="1">
                  <c:v>55</c:v>
                </c:pt>
                <c:pt idx="2">
                  <c:v>56</c:v>
                </c:pt>
              </c:numCache>
            </c:numRef>
          </c:val>
          <c:extLst xmlns:c16r2="http://schemas.microsoft.com/office/drawing/2015/06/chart">
            <c:ext xmlns:c16="http://schemas.microsoft.com/office/drawing/2014/chart" uri="{C3380CC4-5D6E-409C-BE32-E72D297353CC}">
              <c16:uniqueId val="{00000000-BE8D-419B-8745-A8AA7FB89A77}"/>
            </c:ext>
          </c:extLst>
        </c:ser>
        <c:ser>
          <c:idx val="1"/>
          <c:order val="1"/>
          <c:tx>
            <c:strRef>
              <c:f>Лист1!$C$1</c:f>
              <c:strCache>
                <c:ptCount val="1"/>
                <c:pt idx="0">
                  <c:v>Неудовлетворительно</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Лист1!$C$2:$C$4</c:f>
              <c:numCache>
                <c:formatCode>General</c:formatCode>
                <c:ptCount val="3"/>
                <c:pt idx="0">
                  <c:v>12</c:v>
                </c:pt>
                <c:pt idx="1">
                  <c:v>15</c:v>
                </c:pt>
                <c:pt idx="2">
                  <c:v>13</c:v>
                </c:pt>
              </c:numCache>
            </c:numRef>
          </c:val>
          <c:extLst xmlns:c16r2="http://schemas.microsoft.com/office/drawing/2015/06/chart">
            <c:ext xmlns:c16="http://schemas.microsoft.com/office/drawing/2014/chart" uri="{C3380CC4-5D6E-409C-BE32-E72D297353CC}">
              <c16:uniqueId val="{00000001-BE8D-419B-8745-A8AA7FB89A77}"/>
            </c:ext>
          </c:extLst>
        </c:ser>
        <c:ser>
          <c:idx val="2"/>
          <c:order val="2"/>
          <c:tx>
            <c:strRef>
              <c:f>Лист1!$D$1</c:f>
              <c:strCache>
                <c:ptCount val="1"/>
                <c:pt idx="0">
                  <c:v>Затруднились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Лист1!$D$2:$D$4</c:f>
              <c:numCache>
                <c:formatCode>General</c:formatCode>
                <c:ptCount val="3"/>
                <c:pt idx="0">
                  <c:v>30</c:v>
                </c:pt>
                <c:pt idx="1">
                  <c:v>30</c:v>
                </c:pt>
                <c:pt idx="2">
                  <c:v>31</c:v>
                </c:pt>
              </c:numCache>
            </c:numRef>
          </c:val>
          <c:extLst xmlns:c16r2="http://schemas.microsoft.com/office/drawing/2015/06/chart">
            <c:ext xmlns:c16="http://schemas.microsoft.com/office/drawing/2014/chart" uri="{C3380CC4-5D6E-409C-BE32-E72D297353CC}">
              <c16:uniqueId val="{00000002-BE8D-419B-8745-A8AA7FB89A77}"/>
            </c:ext>
          </c:extLst>
        </c:ser>
        <c:dLbls>
          <c:showLegendKey val="0"/>
          <c:showVal val="0"/>
          <c:showCatName val="0"/>
          <c:showSerName val="0"/>
          <c:showPercent val="0"/>
          <c:showBubbleSize val="0"/>
        </c:dLbls>
        <c:gapWidth val="50"/>
        <c:overlap val="100"/>
        <c:axId val="157982792"/>
        <c:axId val="119390312"/>
      </c:barChart>
      <c:catAx>
        <c:axId val="157982792"/>
        <c:scaling>
          <c:orientation val="maxMin"/>
        </c:scaling>
        <c:delete val="1"/>
        <c:axPos val="l"/>
        <c:numFmt formatCode="General" sourceLinked="1"/>
        <c:majorTickMark val="none"/>
        <c:minorTickMark val="none"/>
        <c:tickLblPos val="nextTo"/>
        <c:crossAx val="119390312"/>
        <c:crosses val="autoZero"/>
        <c:auto val="1"/>
        <c:lblAlgn val="ctr"/>
        <c:lblOffset val="100"/>
        <c:noMultiLvlLbl val="0"/>
      </c:catAx>
      <c:valAx>
        <c:axId val="119390312"/>
        <c:scaling>
          <c:orientation val="minMax"/>
        </c:scaling>
        <c:delete val="1"/>
        <c:axPos val="t"/>
        <c:numFmt formatCode="0%" sourceLinked="1"/>
        <c:majorTickMark val="none"/>
        <c:minorTickMark val="none"/>
        <c:tickLblPos val="nextTo"/>
        <c:crossAx val="157982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Наличие опыта защиты прав предпринимателей </a:t>
            </a:r>
            <a:br>
              <a:rPr lang="ru-RU" sz="1400" b="0" i="0" u="none" strike="noStrike" baseline="0" dirty="0" smtClean="0">
                <a:effectLst/>
              </a:rPr>
            </a:br>
            <a:r>
              <a:rPr lang="ru-RU" sz="1400" b="0" i="0" u="none" strike="noStrike" baseline="0" dirty="0" smtClean="0">
                <a:effectLst/>
              </a:rPr>
              <a:t>у себя лично либо в ближайшем окружении,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13552171602145213"/>
          <c:y val="1.826728343919727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col"/>
        <c:grouping val="clustered"/>
        <c:varyColors val="0"/>
        <c:ser>
          <c:idx val="0"/>
          <c:order val="0"/>
          <c:tx>
            <c:strRef>
              <c:f>Лист1!$B$1</c:f>
              <c:strCache>
                <c:ptCount val="1"/>
                <c:pt idx="0">
                  <c:v>Приходилось защищать</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8</c:v>
                </c:pt>
                <c:pt idx="1">
                  <c:v>30</c:v>
                </c:pt>
                <c:pt idx="2">
                  <c:v>23</c:v>
                </c:pt>
              </c:numCache>
            </c:numRef>
          </c:val>
          <c:extLst xmlns:c16r2="http://schemas.microsoft.com/office/drawing/2015/06/chart">
            <c:ext xmlns:c16="http://schemas.microsoft.com/office/drawing/2014/chart" uri="{C3380CC4-5D6E-409C-BE32-E72D297353CC}">
              <c16:uniqueId val="{00000000-2939-417D-AC62-B409D09C23F0}"/>
            </c:ext>
          </c:extLst>
        </c:ser>
        <c:ser>
          <c:idx val="1"/>
          <c:order val="1"/>
          <c:tx>
            <c:strRef>
              <c:f>Лист1!$C$1</c:f>
              <c:strCache>
                <c:ptCount val="1"/>
                <c:pt idx="0">
                  <c:v>Не приходилось</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92</c:v>
                </c:pt>
                <c:pt idx="1">
                  <c:v>70</c:v>
                </c:pt>
                <c:pt idx="2">
                  <c:v>77</c:v>
                </c:pt>
              </c:numCache>
            </c:numRef>
          </c:val>
          <c:extLst xmlns:c16r2="http://schemas.microsoft.com/office/drawing/2015/06/chart">
            <c:ext xmlns:c16="http://schemas.microsoft.com/office/drawing/2014/chart" uri="{C3380CC4-5D6E-409C-BE32-E72D297353CC}">
              <c16:uniqueId val="{00000001-2939-417D-AC62-B409D09C23F0}"/>
            </c:ext>
          </c:extLst>
        </c:ser>
        <c:dLbls>
          <c:showLegendKey val="0"/>
          <c:showVal val="0"/>
          <c:showCatName val="0"/>
          <c:showSerName val="0"/>
          <c:showPercent val="0"/>
          <c:showBubbleSize val="0"/>
        </c:dLbls>
        <c:gapWidth val="50"/>
        <c:axId val="191198216"/>
        <c:axId val="191199392"/>
      </c:barChart>
      <c:catAx>
        <c:axId val="191198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191199392"/>
        <c:crosses val="autoZero"/>
        <c:auto val="1"/>
        <c:lblAlgn val="ctr"/>
        <c:lblOffset val="100"/>
        <c:noMultiLvlLbl val="0"/>
      </c:catAx>
      <c:valAx>
        <c:axId val="191199392"/>
        <c:scaling>
          <c:orientation val="minMax"/>
        </c:scaling>
        <c:delete val="1"/>
        <c:axPos val="l"/>
        <c:numFmt formatCode="General" sourceLinked="1"/>
        <c:majorTickMark val="none"/>
        <c:minorTickMark val="none"/>
        <c:tickLblPos val="nextTo"/>
        <c:crossAx val="191198216"/>
        <c:crosses val="autoZero"/>
        <c:crossBetween val="between"/>
      </c:valAx>
      <c:spPr>
        <a:noFill/>
        <a:ln>
          <a:noFill/>
        </a:ln>
        <a:effectLst/>
      </c:spPr>
    </c:plotArea>
    <c:legend>
      <c:legendPos val="b"/>
      <c:layout>
        <c:manualLayout>
          <c:xMode val="edge"/>
          <c:yMode val="edge"/>
          <c:x val="0.37258155028229178"/>
          <c:y val="0.89388362445917335"/>
          <c:w val="0.59755434370928484"/>
          <c:h val="8.784909210162937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успешности своих действий по защите своих прав </a:t>
            </a:r>
            <a:br>
              <a:rPr lang="ru-RU" sz="1400" b="0" i="0" u="none" strike="noStrike" baseline="0" dirty="0" smtClean="0">
                <a:effectLst/>
              </a:rPr>
            </a:br>
            <a:r>
              <a:rPr lang="ru-RU" sz="1400" b="0" i="0" u="none" strike="noStrike" baseline="0" dirty="0" smtClean="0">
                <a:effectLst/>
              </a:rPr>
              <a:t>как предпринимателей*,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22235174063207747"/>
          <c:y val="3.06097785825215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9.6701771653543295E-2"/>
          <c:y val="0.19503124999999999"/>
          <c:w val="0.88663156167979007"/>
          <c:h val="0.52923006889763791"/>
        </c:manualLayout>
      </c:layout>
      <c:barChart>
        <c:barDir val="bar"/>
        <c:grouping val="percentStacked"/>
        <c:varyColors val="0"/>
        <c:ser>
          <c:idx val="0"/>
          <c:order val="0"/>
          <c:tx>
            <c:strRef>
              <c:f>Лист1!$B$1</c:f>
              <c:strCache>
                <c:ptCount val="1"/>
                <c:pt idx="0">
                  <c:v>Не удалось отстоять свои права</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12</c:v>
                </c:pt>
                <c:pt idx="1">
                  <c:v>14</c:v>
                </c:pt>
                <c:pt idx="2">
                  <c:v>8</c:v>
                </c:pt>
              </c:numCache>
            </c:numRef>
          </c:val>
          <c:extLst xmlns:c16r2="http://schemas.microsoft.com/office/drawing/2015/06/chart">
            <c:ext xmlns:c16="http://schemas.microsoft.com/office/drawing/2014/chart" uri="{C3380CC4-5D6E-409C-BE32-E72D297353CC}">
              <c16:uniqueId val="{00000000-3F05-47BD-B091-663CDBE4F62E}"/>
            </c:ext>
          </c:extLst>
        </c:ser>
        <c:ser>
          <c:idx val="1"/>
          <c:order val="1"/>
          <c:tx>
            <c:strRef>
              <c:f>Лист1!$C$1</c:f>
              <c:strCache>
                <c:ptCount val="1"/>
                <c:pt idx="0">
                  <c:v>Вопрос завис на рассмотрении</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5</c:v>
                </c:pt>
                <c:pt idx="1">
                  <c:v>8</c:v>
                </c:pt>
                <c:pt idx="2">
                  <c:v>8</c:v>
                </c:pt>
              </c:numCache>
            </c:numRef>
          </c:val>
          <c:extLst xmlns:c16r2="http://schemas.microsoft.com/office/drawing/2015/06/chart">
            <c:ext xmlns:c16="http://schemas.microsoft.com/office/drawing/2014/chart" uri="{C3380CC4-5D6E-409C-BE32-E72D297353CC}">
              <c16:uniqueId val="{00000001-3F05-47BD-B091-663CDBE4F62E}"/>
            </c:ext>
          </c:extLst>
        </c:ser>
        <c:ser>
          <c:idx val="2"/>
          <c:order val="2"/>
          <c:tx>
            <c:strRef>
              <c:f>Лист1!$D$1</c:f>
              <c:strCache>
                <c:ptCount val="1"/>
                <c:pt idx="0">
                  <c:v>Завтруднились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9</c:v>
                </c:pt>
                <c:pt idx="1">
                  <c:v>20</c:v>
                </c:pt>
                <c:pt idx="2">
                  <c:v>8</c:v>
                </c:pt>
              </c:numCache>
            </c:numRef>
          </c:val>
          <c:extLst xmlns:c16r2="http://schemas.microsoft.com/office/drawing/2015/06/chart">
            <c:ext xmlns:c16="http://schemas.microsoft.com/office/drawing/2014/chart" uri="{C3380CC4-5D6E-409C-BE32-E72D297353CC}">
              <c16:uniqueId val="{00000002-3F05-47BD-B091-663CDBE4F62E}"/>
            </c:ext>
          </c:extLst>
        </c:ser>
        <c:ser>
          <c:idx val="3"/>
          <c:order val="3"/>
          <c:tx>
            <c:strRef>
              <c:f>Лист1!$E$1</c:f>
              <c:strCache>
                <c:ptCount val="1"/>
                <c:pt idx="0">
                  <c:v>Частично удалось</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51</c:v>
                </c:pt>
                <c:pt idx="1">
                  <c:v>33</c:v>
                </c:pt>
                <c:pt idx="2">
                  <c:v>37</c:v>
                </c:pt>
              </c:numCache>
            </c:numRef>
          </c:val>
          <c:extLst xmlns:c16r2="http://schemas.microsoft.com/office/drawing/2015/06/chart">
            <c:ext xmlns:c16="http://schemas.microsoft.com/office/drawing/2014/chart" uri="{C3380CC4-5D6E-409C-BE32-E72D297353CC}">
              <c16:uniqueId val="{00000003-3F05-47BD-B091-663CDBE4F62E}"/>
            </c:ext>
          </c:extLst>
        </c:ser>
        <c:ser>
          <c:idx val="4"/>
          <c:order val="4"/>
          <c:tx>
            <c:strRef>
              <c:f>Лист1!$F$1</c:f>
              <c:strCache>
                <c:ptCount val="1"/>
                <c:pt idx="0">
                  <c:v>Полностью удалось</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Лист1!$F$2:$F$4</c:f>
              <c:numCache>
                <c:formatCode>General</c:formatCode>
                <c:ptCount val="3"/>
                <c:pt idx="0">
                  <c:v>23</c:v>
                </c:pt>
                <c:pt idx="1">
                  <c:v>25</c:v>
                </c:pt>
                <c:pt idx="2">
                  <c:v>39</c:v>
                </c:pt>
              </c:numCache>
            </c:numRef>
          </c:val>
          <c:extLst xmlns:c16r2="http://schemas.microsoft.com/office/drawing/2015/06/chart">
            <c:ext xmlns:c16="http://schemas.microsoft.com/office/drawing/2014/chart" uri="{C3380CC4-5D6E-409C-BE32-E72D297353CC}">
              <c16:uniqueId val="{00000004-3F05-47BD-B091-663CDBE4F62E}"/>
            </c:ext>
          </c:extLst>
        </c:ser>
        <c:dLbls>
          <c:showLegendKey val="0"/>
          <c:showVal val="0"/>
          <c:showCatName val="0"/>
          <c:showSerName val="0"/>
          <c:showPercent val="0"/>
          <c:showBubbleSize val="0"/>
        </c:dLbls>
        <c:gapWidth val="50"/>
        <c:overlap val="100"/>
        <c:axId val="191199000"/>
        <c:axId val="237976696"/>
      </c:barChart>
      <c:catAx>
        <c:axId val="1911990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crossAx val="237976696"/>
        <c:crosses val="autoZero"/>
        <c:auto val="1"/>
        <c:lblAlgn val="ctr"/>
        <c:lblOffset val="100"/>
        <c:noMultiLvlLbl val="0"/>
      </c:catAx>
      <c:valAx>
        <c:axId val="237976696"/>
        <c:scaling>
          <c:orientation val="minMax"/>
        </c:scaling>
        <c:delete val="1"/>
        <c:axPos val="t"/>
        <c:numFmt formatCode="0%" sourceLinked="1"/>
        <c:majorTickMark val="none"/>
        <c:minorTickMark val="none"/>
        <c:tickLblPos val="nextTo"/>
        <c:crossAx val="191199000"/>
        <c:crosses val="autoZero"/>
        <c:crossBetween val="between"/>
      </c:valAx>
      <c:spPr>
        <a:noFill/>
        <a:ln>
          <a:noFill/>
        </a:ln>
        <a:effectLst/>
      </c:spPr>
    </c:plotArea>
    <c:legend>
      <c:legendPos val="b"/>
      <c:layout>
        <c:manualLayout>
          <c:xMode val="edge"/>
          <c:yMode val="edge"/>
          <c:x val="0.52454132034570122"/>
          <c:y val="0.73051131889763776"/>
          <c:w val="0.45818792309404799"/>
          <c:h val="0.2507386811023621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600" dirty="0" smtClean="0">
                <a:solidFill>
                  <a:schemeClr val="tx1"/>
                </a:solidFill>
                <a:latin typeface="Arial" panose="020B0604020202020204" pitchFamily="34" charset="0"/>
                <a:cs typeface="Arial" panose="020B0604020202020204" pitchFamily="34" charset="0"/>
              </a:rPr>
              <a:t>2016 год</a:t>
            </a:r>
            <a:endParaRPr lang="ru-RU" sz="16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bar"/>
        <c:grouping val="percentStacked"/>
        <c:varyColors val="0"/>
        <c:ser>
          <c:idx val="0"/>
          <c:order val="0"/>
          <c:tx>
            <c:strRef>
              <c:f>Лист1!$B$1</c:f>
              <c:strCache>
                <c:ptCount val="1"/>
                <c:pt idx="0">
                  <c:v>Удовлетворительно</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Лист1!$B$2:$B$8</c:f>
              <c:numCache>
                <c:formatCode>General</c:formatCode>
                <c:ptCount val="7"/>
                <c:pt idx="0">
                  <c:v>69</c:v>
                </c:pt>
                <c:pt idx="1">
                  <c:v>52</c:v>
                </c:pt>
                <c:pt idx="2">
                  <c:v>80</c:v>
                </c:pt>
                <c:pt idx="3">
                  <c:v>83</c:v>
                </c:pt>
                <c:pt idx="4">
                  <c:v>70</c:v>
                </c:pt>
                <c:pt idx="5">
                  <c:v>81</c:v>
                </c:pt>
                <c:pt idx="6">
                  <c:v>0</c:v>
                </c:pt>
              </c:numCache>
            </c:numRef>
          </c:val>
          <c:extLst xmlns:c16r2="http://schemas.microsoft.com/office/drawing/2015/06/chart">
            <c:ext xmlns:c16="http://schemas.microsoft.com/office/drawing/2014/chart" uri="{C3380CC4-5D6E-409C-BE32-E72D297353CC}">
              <c16:uniqueId val="{00000000-97A5-4B34-AD35-EB0A8BF8DBBC}"/>
            </c:ext>
          </c:extLst>
        </c:ser>
        <c:ser>
          <c:idx val="1"/>
          <c:order val="1"/>
          <c:tx>
            <c:strRef>
              <c:f>Лист1!$C$1</c:f>
              <c:strCache>
                <c:ptCount val="1"/>
                <c:pt idx="0">
                  <c:v>Неудовлетворительно</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Лист1!$C$2:$C$8</c:f>
              <c:numCache>
                <c:formatCode>General</c:formatCode>
                <c:ptCount val="7"/>
                <c:pt idx="0">
                  <c:v>26</c:v>
                </c:pt>
                <c:pt idx="1">
                  <c:v>35</c:v>
                </c:pt>
                <c:pt idx="2">
                  <c:v>11</c:v>
                </c:pt>
                <c:pt idx="3">
                  <c:v>13</c:v>
                </c:pt>
                <c:pt idx="4">
                  <c:v>18</c:v>
                </c:pt>
                <c:pt idx="5">
                  <c:v>13</c:v>
                </c:pt>
                <c:pt idx="6">
                  <c:v>0</c:v>
                </c:pt>
              </c:numCache>
            </c:numRef>
          </c:val>
          <c:extLst xmlns:c16r2="http://schemas.microsoft.com/office/drawing/2015/06/chart">
            <c:ext xmlns:c16="http://schemas.microsoft.com/office/drawing/2014/chart" uri="{C3380CC4-5D6E-409C-BE32-E72D297353CC}">
              <c16:uniqueId val="{00000001-97A5-4B34-AD35-EB0A8BF8DBBC}"/>
            </c:ext>
          </c:extLst>
        </c:ser>
        <c:ser>
          <c:idx val="2"/>
          <c:order val="2"/>
          <c:tx>
            <c:strRef>
              <c:f>Лист1!$D$1</c:f>
              <c:strCache>
                <c:ptCount val="1"/>
                <c:pt idx="0">
                  <c:v>Затруднились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Лист1!$D$2:$D$8</c:f>
              <c:numCache>
                <c:formatCode>General</c:formatCode>
                <c:ptCount val="7"/>
                <c:pt idx="0">
                  <c:v>5</c:v>
                </c:pt>
                <c:pt idx="1">
                  <c:v>13</c:v>
                </c:pt>
                <c:pt idx="2">
                  <c:v>9</c:v>
                </c:pt>
                <c:pt idx="3">
                  <c:v>4</c:v>
                </c:pt>
                <c:pt idx="4">
                  <c:v>12</c:v>
                </c:pt>
                <c:pt idx="5">
                  <c:v>6</c:v>
                </c:pt>
                <c:pt idx="6">
                  <c:v>0</c:v>
                </c:pt>
              </c:numCache>
            </c:numRef>
          </c:val>
          <c:extLst xmlns:c16r2="http://schemas.microsoft.com/office/drawing/2015/06/chart">
            <c:ext xmlns:c16="http://schemas.microsoft.com/office/drawing/2014/chart" uri="{C3380CC4-5D6E-409C-BE32-E72D297353CC}">
              <c16:uniqueId val="{00000002-97A5-4B34-AD35-EB0A8BF8DBBC}"/>
            </c:ext>
          </c:extLst>
        </c:ser>
        <c:dLbls>
          <c:showLegendKey val="0"/>
          <c:showVal val="0"/>
          <c:showCatName val="0"/>
          <c:showSerName val="0"/>
          <c:showPercent val="0"/>
          <c:showBubbleSize val="0"/>
        </c:dLbls>
        <c:gapWidth val="50"/>
        <c:overlap val="100"/>
        <c:axId val="237975128"/>
        <c:axId val="237977088"/>
      </c:barChart>
      <c:catAx>
        <c:axId val="237975128"/>
        <c:scaling>
          <c:orientation val="maxMin"/>
        </c:scaling>
        <c:delete val="1"/>
        <c:axPos val="l"/>
        <c:numFmt formatCode="General" sourceLinked="1"/>
        <c:majorTickMark val="none"/>
        <c:minorTickMark val="none"/>
        <c:tickLblPos val="nextTo"/>
        <c:crossAx val="237977088"/>
        <c:crosses val="autoZero"/>
        <c:auto val="1"/>
        <c:lblAlgn val="ctr"/>
        <c:lblOffset val="100"/>
        <c:noMultiLvlLbl val="0"/>
      </c:catAx>
      <c:valAx>
        <c:axId val="237977088"/>
        <c:scaling>
          <c:orientation val="minMax"/>
        </c:scaling>
        <c:delete val="1"/>
        <c:axPos val="t"/>
        <c:numFmt formatCode="0%" sourceLinked="1"/>
        <c:majorTickMark val="none"/>
        <c:minorTickMark val="none"/>
        <c:tickLblPos val="nextTo"/>
        <c:crossAx val="23797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600" dirty="0" smtClean="0">
                <a:solidFill>
                  <a:schemeClr val="tx1"/>
                </a:solidFill>
                <a:latin typeface="Arial" panose="020B0604020202020204" pitchFamily="34" charset="0"/>
                <a:cs typeface="Arial" panose="020B0604020202020204" pitchFamily="34" charset="0"/>
              </a:rPr>
              <a:t>2017 год</a:t>
            </a:r>
            <a:endParaRPr lang="ru-RU" sz="16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bar"/>
        <c:grouping val="percentStacked"/>
        <c:varyColors val="0"/>
        <c:ser>
          <c:idx val="0"/>
          <c:order val="0"/>
          <c:tx>
            <c:strRef>
              <c:f>Лист1!$B$1</c:f>
              <c:strCache>
                <c:ptCount val="1"/>
                <c:pt idx="0">
                  <c:v>Удовлетворительно</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Лист1!$B$2:$B$8</c:f>
              <c:numCache>
                <c:formatCode>General</c:formatCode>
                <c:ptCount val="7"/>
                <c:pt idx="0">
                  <c:v>59</c:v>
                </c:pt>
                <c:pt idx="1">
                  <c:v>44</c:v>
                </c:pt>
                <c:pt idx="2">
                  <c:v>66</c:v>
                </c:pt>
                <c:pt idx="3">
                  <c:v>69</c:v>
                </c:pt>
                <c:pt idx="4">
                  <c:v>55</c:v>
                </c:pt>
                <c:pt idx="5">
                  <c:v>68</c:v>
                </c:pt>
                <c:pt idx="6">
                  <c:v>50</c:v>
                </c:pt>
              </c:numCache>
            </c:numRef>
          </c:val>
          <c:extLst xmlns:c16r2="http://schemas.microsoft.com/office/drawing/2015/06/chart">
            <c:ext xmlns:c16="http://schemas.microsoft.com/office/drawing/2014/chart" uri="{C3380CC4-5D6E-409C-BE32-E72D297353CC}">
              <c16:uniqueId val="{00000000-BB5B-4B8E-8DA9-26E77ECDC3DD}"/>
            </c:ext>
          </c:extLst>
        </c:ser>
        <c:ser>
          <c:idx val="1"/>
          <c:order val="1"/>
          <c:tx>
            <c:strRef>
              <c:f>Лист1!$C$1</c:f>
              <c:strCache>
                <c:ptCount val="1"/>
                <c:pt idx="0">
                  <c:v>Неудовлетворительно</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Лист1!$C$2:$C$8</c:f>
              <c:numCache>
                <c:formatCode>General</c:formatCode>
                <c:ptCount val="7"/>
                <c:pt idx="0">
                  <c:v>23</c:v>
                </c:pt>
                <c:pt idx="1">
                  <c:v>30</c:v>
                </c:pt>
                <c:pt idx="2">
                  <c:v>23</c:v>
                </c:pt>
                <c:pt idx="3">
                  <c:v>21</c:v>
                </c:pt>
                <c:pt idx="4">
                  <c:v>31</c:v>
                </c:pt>
                <c:pt idx="5">
                  <c:v>23</c:v>
                </c:pt>
                <c:pt idx="6">
                  <c:v>28</c:v>
                </c:pt>
              </c:numCache>
            </c:numRef>
          </c:val>
          <c:extLst xmlns:c16r2="http://schemas.microsoft.com/office/drawing/2015/06/chart">
            <c:ext xmlns:c16="http://schemas.microsoft.com/office/drawing/2014/chart" uri="{C3380CC4-5D6E-409C-BE32-E72D297353CC}">
              <c16:uniqueId val="{00000001-BB5B-4B8E-8DA9-26E77ECDC3DD}"/>
            </c:ext>
          </c:extLst>
        </c:ser>
        <c:ser>
          <c:idx val="2"/>
          <c:order val="2"/>
          <c:tx>
            <c:strRef>
              <c:f>Лист1!$D$1</c:f>
              <c:strCache>
                <c:ptCount val="1"/>
                <c:pt idx="0">
                  <c:v>Затруднились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Водоснабжение, водоотведение</c:v>
                </c:pt>
                <c:pt idx="1">
                  <c:v>Водоочистка</c:v>
                </c:pt>
                <c:pt idx="2">
                  <c:v>Газоснабжение</c:v>
                </c:pt>
                <c:pt idx="3">
                  <c:v>Электроснабжение</c:v>
                </c:pt>
                <c:pt idx="4">
                  <c:v>Теплоснабжение</c:v>
                </c:pt>
                <c:pt idx="5">
                  <c:v>Телефонная связь</c:v>
                </c:pt>
                <c:pt idx="6">
                  <c:v>Вывоз твердых бытовых коммунальных отходов</c:v>
                </c:pt>
              </c:strCache>
            </c:strRef>
          </c:cat>
          <c:val>
            <c:numRef>
              <c:f>Лист1!$D$2:$D$8</c:f>
              <c:numCache>
                <c:formatCode>General</c:formatCode>
                <c:ptCount val="7"/>
                <c:pt idx="0">
                  <c:v>18</c:v>
                </c:pt>
                <c:pt idx="1">
                  <c:v>26</c:v>
                </c:pt>
                <c:pt idx="2">
                  <c:v>10</c:v>
                </c:pt>
                <c:pt idx="3">
                  <c:v>10</c:v>
                </c:pt>
                <c:pt idx="4">
                  <c:v>14</c:v>
                </c:pt>
                <c:pt idx="5">
                  <c:v>9</c:v>
                </c:pt>
                <c:pt idx="6">
                  <c:v>22</c:v>
                </c:pt>
              </c:numCache>
            </c:numRef>
          </c:val>
          <c:extLst xmlns:c16r2="http://schemas.microsoft.com/office/drawing/2015/06/chart">
            <c:ext xmlns:c16="http://schemas.microsoft.com/office/drawing/2014/chart" uri="{C3380CC4-5D6E-409C-BE32-E72D297353CC}">
              <c16:uniqueId val="{00000002-BB5B-4B8E-8DA9-26E77ECDC3DD}"/>
            </c:ext>
          </c:extLst>
        </c:ser>
        <c:dLbls>
          <c:showLegendKey val="0"/>
          <c:showVal val="0"/>
          <c:showCatName val="0"/>
          <c:showSerName val="0"/>
          <c:showPercent val="0"/>
          <c:showBubbleSize val="0"/>
        </c:dLbls>
        <c:gapWidth val="50"/>
        <c:overlap val="100"/>
        <c:axId val="237975520"/>
        <c:axId val="237975912"/>
      </c:barChart>
      <c:catAx>
        <c:axId val="237975520"/>
        <c:scaling>
          <c:orientation val="maxMin"/>
        </c:scaling>
        <c:delete val="1"/>
        <c:axPos val="l"/>
        <c:numFmt formatCode="General" sourceLinked="1"/>
        <c:majorTickMark val="none"/>
        <c:minorTickMark val="none"/>
        <c:tickLblPos val="nextTo"/>
        <c:crossAx val="237975912"/>
        <c:crosses val="autoZero"/>
        <c:auto val="1"/>
        <c:lblAlgn val="ctr"/>
        <c:lblOffset val="100"/>
        <c:noMultiLvlLbl val="0"/>
      </c:catAx>
      <c:valAx>
        <c:axId val="237975912"/>
        <c:scaling>
          <c:orientation val="minMax"/>
        </c:scaling>
        <c:delete val="1"/>
        <c:axPos val="t"/>
        <c:numFmt formatCode="0%" sourceLinked="1"/>
        <c:majorTickMark val="none"/>
        <c:minorTickMark val="none"/>
        <c:tickLblPos val="nextTo"/>
        <c:crossAx val="237975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экономической ситуации, </a:t>
            </a:r>
            <a:r>
              <a:rPr lang="en-GB" sz="1400" b="0" i="0" u="none" strike="noStrike" baseline="0" dirty="0" smtClean="0">
                <a:effectLst/>
              </a:rPr>
              <a:t>2017</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44743256040334134"/>
          <c:y val="4.186739298470383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30598677689239556"/>
          <c:y val="0.19503124999999999"/>
          <c:w val="0.6773465978978841"/>
          <c:h val="0.52923006889763791"/>
        </c:manualLayout>
      </c:layout>
      <c:barChart>
        <c:barDir val="bar"/>
        <c:grouping val="percentStacked"/>
        <c:varyColors val="0"/>
        <c:ser>
          <c:idx val="0"/>
          <c:order val="0"/>
          <c:tx>
            <c:strRef>
              <c:f>Лист1!$B$1</c:f>
              <c:strCache>
                <c:ptCount val="1"/>
                <c:pt idx="0">
                  <c:v>Отлично</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В России</c:v>
                </c:pt>
                <c:pt idx="1">
                  <c:v>В Нижегородской  области</c:v>
                </c:pt>
                <c:pt idx="2">
                  <c:v>В вашем населенном пункте</c:v>
                </c:pt>
                <c:pt idx="3">
                  <c:v>В вашей семье</c:v>
                </c:pt>
              </c:strCache>
            </c:strRef>
          </c:cat>
          <c:val>
            <c:numRef>
              <c:f>Лист1!$B$2:$B$5</c:f>
              <c:numCache>
                <c:formatCode>0%</c:formatCode>
                <c:ptCount val="4"/>
                <c:pt idx="0">
                  <c:v>0.01</c:v>
                </c:pt>
                <c:pt idx="1">
                  <c:v>0.01</c:v>
                </c:pt>
                <c:pt idx="2">
                  <c:v>0.01</c:v>
                </c:pt>
                <c:pt idx="3">
                  <c:v>0.03</c:v>
                </c:pt>
              </c:numCache>
            </c:numRef>
          </c:val>
          <c:extLst xmlns:c16r2="http://schemas.microsoft.com/office/drawing/2015/06/chart">
            <c:ext xmlns:c16="http://schemas.microsoft.com/office/drawing/2014/chart" uri="{C3380CC4-5D6E-409C-BE32-E72D297353CC}">
              <c16:uniqueId val="{00000000-E9D7-4E10-A4CC-52061A374C7C}"/>
            </c:ext>
          </c:extLst>
        </c:ser>
        <c:ser>
          <c:idx val="1"/>
          <c:order val="1"/>
          <c:tx>
            <c:strRef>
              <c:f>Лист1!$C$1</c:f>
              <c:strCache>
                <c:ptCount val="1"/>
                <c:pt idx="0">
                  <c:v>Хорошо</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В России</c:v>
                </c:pt>
                <c:pt idx="1">
                  <c:v>В Нижегородской  области</c:v>
                </c:pt>
                <c:pt idx="2">
                  <c:v>В вашем населенном пункте</c:v>
                </c:pt>
                <c:pt idx="3">
                  <c:v>В вашей семье</c:v>
                </c:pt>
              </c:strCache>
            </c:strRef>
          </c:cat>
          <c:val>
            <c:numRef>
              <c:f>Лист1!$C$2:$C$5</c:f>
              <c:numCache>
                <c:formatCode>0%</c:formatCode>
                <c:ptCount val="4"/>
                <c:pt idx="0">
                  <c:v>0.12</c:v>
                </c:pt>
                <c:pt idx="1">
                  <c:v>0.13</c:v>
                </c:pt>
                <c:pt idx="2">
                  <c:v>0.11</c:v>
                </c:pt>
                <c:pt idx="3">
                  <c:v>0.18</c:v>
                </c:pt>
              </c:numCache>
            </c:numRef>
          </c:val>
          <c:extLst xmlns:c16r2="http://schemas.microsoft.com/office/drawing/2015/06/chart">
            <c:ext xmlns:c16="http://schemas.microsoft.com/office/drawing/2014/chart" uri="{C3380CC4-5D6E-409C-BE32-E72D297353CC}">
              <c16:uniqueId val="{00000001-E9D7-4E10-A4CC-52061A374C7C}"/>
            </c:ext>
          </c:extLst>
        </c:ser>
        <c:ser>
          <c:idx val="2"/>
          <c:order val="2"/>
          <c:tx>
            <c:strRef>
              <c:f>Лист1!$D$1</c:f>
              <c:strCache>
                <c:ptCount val="1"/>
                <c:pt idx="0">
                  <c:v>Удовлетворительно</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В России</c:v>
                </c:pt>
                <c:pt idx="1">
                  <c:v>В Нижегородской  области</c:v>
                </c:pt>
                <c:pt idx="2">
                  <c:v>В вашем населенном пункте</c:v>
                </c:pt>
                <c:pt idx="3">
                  <c:v>В вашей семье</c:v>
                </c:pt>
              </c:strCache>
            </c:strRef>
          </c:cat>
          <c:val>
            <c:numRef>
              <c:f>Лист1!$D$2:$D$5</c:f>
              <c:numCache>
                <c:formatCode>0%</c:formatCode>
                <c:ptCount val="4"/>
                <c:pt idx="0">
                  <c:v>0.6</c:v>
                </c:pt>
                <c:pt idx="1">
                  <c:v>0.56999999999999995</c:v>
                </c:pt>
                <c:pt idx="2">
                  <c:v>0.56000000000000005</c:v>
                </c:pt>
                <c:pt idx="3">
                  <c:v>0.55000000000000004</c:v>
                </c:pt>
              </c:numCache>
            </c:numRef>
          </c:val>
          <c:extLst xmlns:c16r2="http://schemas.microsoft.com/office/drawing/2015/06/chart">
            <c:ext xmlns:c16="http://schemas.microsoft.com/office/drawing/2014/chart" uri="{C3380CC4-5D6E-409C-BE32-E72D297353CC}">
              <c16:uniqueId val="{00000002-E9D7-4E10-A4CC-52061A374C7C}"/>
            </c:ext>
          </c:extLst>
        </c:ser>
        <c:ser>
          <c:idx val="3"/>
          <c:order val="3"/>
          <c:tx>
            <c:strRef>
              <c:f>Лист1!$E$1</c:f>
              <c:strCache>
                <c:ptCount val="1"/>
                <c:pt idx="0">
                  <c:v>Неудовлетворительно</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В России</c:v>
                </c:pt>
                <c:pt idx="1">
                  <c:v>В Нижегородской  области</c:v>
                </c:pt>
                <c:pt idx="2">
                  <c:v>В вашем населенном пункте</c:v>
                </c:pt>
                <c:pt idx="3">
                  <c:v>В вашей семье</c:v>
                </c:pt>
              </c:strCache>
            </c:strRef>
          </c:cat>
          <c:val>
            <c:numRef>
              <c:f>Лист1!$E$2:$E$5</c:f>
              <c:numCache>
                <c:formatCode>0%</c:formatCode>
                <c:ptCount val="4"/>
                <c:pt idx="0">
                  <c:v>0.21</c:v>
                </c:pt>
                <c:pt idx="1">
                  <c:v>0.23</c:v>
                </c:pt>
                <c:pt idx="2">
                  <c:v>0.22</c:v>
                </c:pt>
                <c:pt idx="3">
                  <c:v>0.18</c:v>
                </c:pt>
              </c:numCache>
            </c:numRef>
          </c:val>
          <c:extLst xmlns:c16r2="http://schemas.microsoft.com/office/drawing/2015/06/chart">
            <c:ext xmlns:c16="http://schemas.microsoft.com/office/drawing/2014/chart" uri="{C3380CC4-5D6E-409C-BE32-E72D297353CC}">
              <c16:uniqueId val="{00000003-E9D7-4E10-A4CC-52061A374C7C}"/>
            </c:ext>
          </c:extLst>
        </c:ser>
        <c:ser>
          <c:idx val="4"/>
          <c:order val="4"/>
          <c:tx>
            <c:strRef>
              <c:f>Лист1!$F$1</c:f>
              <c:strCache>
                <c:ptCount val="1"/>
                <c:pt idx="0">
                  <c:v>Очень плохо</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В России</c:v>
                </c:pt>
                <c:pt idx="1">
                  <c:v>В Нижегородской  области</c:v>
                </c:pt>
                <c:pt idx="2">
                  <c:v>В вашем населенном пункте</c:v>
                </c:pt>
                <c:pt idx="3">
                  <c:v>В вашей семье</c:v>
                </c:pt>
              </c:strCache>
            </c:strRef>
          </c:cat>
          <c:val>
            <c:numRef>
              <c:f>Лист1!$F$2:$F$5</c:f>
              <c:numCache>
                <c:formatCode>0%</c:formatCode>
                <c:ptCount val="4"/>
                <c:pt idx="0">
                  <c:v>0.06</c:v>
                </c:pt>
                <c:pt idx="1">
                  <c:v>0.05</c:v>
                </c:pt>
                <c:pt idx="2">
                  <c:v>0.09</c:v>
                </c:pt>
                <c:pt idx="3">
                  <c:v>0.06</c:v>
                </c:pt>
              </c:numCache>
            </c:numRef>
          </c:val>
          <c:extLst xmlns:c16r2="http://schemas.microsoft.com/office/drawing/2015/06/chart">
            <c:ext xmlns:c16="http://schemas.microsoft.com/office/drawing/2014/chart" uri="{C3380CC4-5D6E-409C-BE32-E72D297353CC}">
              <c16:uniqueId val="{00000004-E9D7-4E10-A4CC-52061A374C7C}"/>
            </c:ext>
          </c:extLst>
        </c:ser>
        <c:dLbls>
          <c:showLegendKey val="0"/>
          <c:showVal val="0"/>
          <c:showCatName val="0"/>
          <c:showSerName val="0"/>
          <c:showPercent val="0"/>
          <c:showBubbleSize val="0"/>
        </c:dLbls>
        <c:gapWidth val="50"/>
        <c:overlap val="100"/>
        <c:axId val="237977872"/>
        <c:axId val="237974344"/>
      </c:barChart>
      <c:catAx>
        <c:axId val="2379778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7974344"/>
        <c:crosses val="autoZero"/>
        <c:auto val="1"/>
        <c:lblAlgn val="ctr"/>
        <c:lblOffset val="100"/>
        <c:noMultiLvlLbl val="0"/>
      </c:catAx>
      <c:valAx>
        <c:axId val="237974344"/>
        <c:scaling>
          <c:orientation val="minMax"/>
        </c:scaling>
        <c:delete val="1"/>
        <c:axPos val="t"/>
        <c:numFmt formatCode="0%" sourceLinked="1"/>
        <c:majorTickMark val="none"/>
        <c:minorTickMark val="none"/>
        <c:tickLblPos val="nextTo"/>
        <c:crossAx val="237977872"/>
        <c:crosses val="autoZero"/>
        <c:crossBetween val="between"/>
      </c:valAx>
      <c:spPr>
        <a:noFill/>
        <a:ln>
          <a:noFill/>
        </a:ln>
        <a:effectLst/>
      </c:spPr>
    </c:plotArea>
    <c:legend>
      <c:legendPos val="b"/>
      <c:layout>
        <c:manualLayout>
          <c:xMode val="edge"/>
          <c:yMode val="edge"/>
          <c:x val="0.52454132034570122"/>
          <c:y val="0.73051131889763776"/>
          <c:w val="0.45818792309404799"/>
          <c:h val="0.2507386811023621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Наличие собственного дела,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44743256040334134"/>
          <c:y val="4.186739298470383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31774472148597238"/>
          <c:y val="0.14143375400722313"/>
          <c:w val="0.6773465978978841"/>
          <c:h val="0.52923006889763791"/>
        </c:manualLayout>
      </c:layout>
      <c:barChart>
        <c:barDir val="bar"/>
        <c:grouping val="percentStacked"/>
        <c:varyColors val="0"/>
        <c:ser>
          <c:idx val="0"/>
          <c:order val="0"/>
          <c:tx>
            <c:strRef>
              <c:f>Лист1!$B$1</c:f>
              <c:strCache>
                <c:ptCount val="1"/>
                <c:pt idx="0">
                  <c:v>Нет ни у меня, ни в ближайшем окружении</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61</c:v>
                </c:pt>
                <c:pt idx="1">
                  <c:v>29</c:v>
                </c:pt>
                <c:pt idx="2">
                  <c:v>58</c:v>
                </c:pt>
              </c:numCache>
            </c:numRef>
          </c:val>
          <c:extLst xmlns:c16r2="http://schemas.microsoft.com/office/drawing/2015/06/chart">
            <c:ext xmlns:c16="http://schemas.microsoft.com/office/drawing/2014/chart" uri="{C3380CC4-5D6E-409C-BE32-E72D297353CC}">
              <c16:uniqueId val="{00000000-E9D7-4E10-A4CC-52061A374C7C}"/>
            </c:ext>
          </c:extLst>
        </c:ser>
        <c:ser>
          <c:idx val="1"/>
          <c:order val="1"/>
          <c:tx>
            <c:strRef>
              <c:f>Лист1!$C$1</c:f>
              <c:strCache>
                <c:ptCount val="1"/>
                <c:pt idx="0">
                  <c:v>У кого-то из  друзей, знакомых</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25</c:v>
                </c:pt>
                <c:pt idx="1">
                  <c:v>28</c:v>
                </c:pt>
                <c:pt idx="2">
                  <c:v>29</c:v>
                </c:pt>
              </c:numCache>
            </c:numRef>
          </c:val>
          <c:extLst xmlns:c16r2="http://schemas.microsoft.com/office/drawing/2015/06/chart">
            <c:ext xmlns:c16="http://schemas.microsoft.com/office/drawing/2014/chart" uri="{C3380CC4-5D6E-409C-BE32-E72D297353CC}">
              <c16:uniqueId val="{00000001-E9D7-4E10-A4CC-52061A374C7C}"/>
            </c:ext>
          </c:extLst>
        </c:ser>
        <c:ser>
          <c:idx val="2"/>
          <c:order val="2"/>
          <c:tx>
            <c:strRef>
              <c:f>Лист1!$D$1</c:f>
              <c:strCache>
                <c:ptCount val="1"/>
                <c:pt idx="0">
                  <c:v>У членов семьи</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10</c:v>
                </c:pt>
                <c:pt idx="1">
                  <c:v>20</c:v>
                </c:pt>
                <c:pt idx="2">
                  <c:v>9</c:v>
                </c:pt>
              </c:numCache>
            </c:numRef>
          </c:val>
          <c:extLst xmlns:c16r2="http://schemas.microsoft.com/office/drawing/2015/06/chart">
            <c:ext xmlns:c16="http://schemas.microsoft.com/office/drawing/2014/chart" uri="{C3380CC4-5D6E-409C-BE32-E72D297353CC}">
              <c16:uniqueId val="{00000002-E9D7-4E10-A4CC-52061A374C7C}"/>
            </c:ext>
          </c:extLst>
        </c:ser>
        <c:ser>
          <c:idx val="3"/>
          <c:order val="3"/>
          <c:tx>
            <c:strRef>
              <c:f>Лист1!$E$1</c:f>
              <c:strCache>
                <c:ptCount val="1"/>
                <c:pt idx="0">
                  <c:v>У Вас</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4</c:v>
                </c:pt>
                <c:pt idx="1">
                  <c:v>23</c:v>
                </c:pt>
                <c:pt idx="2">
                  <c:v>6</c:v>
                </c:pt>
              </c:numCache>
            </c:numRef>
          </c:val>
          <c:extLst xmlns:c16r2="http://schemas.microsoft.com/office/drawing/2015/06/chart">
            <c:ext xmlns:c16="http://schemas.microsoft.com/office/drawing/2014/chart" uri="{C3380CC4-5D6E-409C-BE32-E72D297353CC}">
              <c16:uniqueId val="{00000003-E9D7-4E10-A4CC-52061A374C7C}"/>
            </c:ext>
          </c:extLst>
        </c:ser>
        <c:dLbls>
          <c:showLegendKey val="0"/>
          <c:showVal val="0"/>
          <c:showCatName val="0"/>
          <c:showSerName val="0"/>
          <c:showPercent val="0"/>
          <c:showBubbleSize val="0"/>
        </c:dLbls>
        <c:gapWidth val="50"/>
        <c:overlap val="100"/>
        <c:axId val="238384416"/>
        <c:axId val="238384024"/>
      </c:barChart>
      <c:catAx>
        <c:axId val="2383844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8384024"/>
        <c:crosses val="autoZero"/>
        <c:auto val="1"/>
        <c:lblAlgn val="ctr"/>
        <c:lblOffset val="100"/>
        <c:noMultiLvlLbl val="0"/>
      </c:catAx>
      <c:valAx>
        <c:axId val="238384024"/>
        <c:scaling>
          <c:orientation val="minMax"/>
        </c:scaling>
        <c:delete val="1"/>
        <c:axPos val="t"/>
        <c:numFmt formatCode="0%" sourceLinked="1"/>
        <c:majorTickMark val="none"/>
        <c:minorTickMark val="none"/>
        <c:tickLblPos val="nextTo"/>
        <c:crossAx val="238384416"/>
        <c:crosses val="autoZero"/>
        <c:crossBetween val="between"/>
      </c:valAx>
      <c:spPr>
        <a:noFill/>
        <a:ln>
          <a:noFill/>
        </a:ln>
        <a:effectLst/>
      </c:spPr>
    </c:plotArea>
    <c:legend>
      <c:legendPos val="b"/>
      <c:layout>
        <c:manualLayout>
          <c:xMode val="edge"/>
          <c:yMode val="edge"/>
          <c:x val="0.51614278307701256"/>
          <c:y val="0.66454538814267738"/>
          <c:w val="0.45818792309404799"/>
          <c:h val="0.2507386811023621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5.5430349008840286E-2"/>
          <c:y val="0.112736798212039"/>
          <c:w val="0.88913930198231939"/>
          <c:h val="0.84150287779045441"/>
        </c:manualLayout>
      </c:layout>
      <c:barChart>
        <c:barDir val="bar"/>
        <c:grouping val="clustered"/>
        <c:varyColors val="0"/>
        <c:ser>
          <c:idx val="0"/>
          <c:order val="0"/>
          <c:tx>
            <c:strRef>
              <c:f>Лист1!$B$1</c:f>
              <c:strCache>
                <c:ptCount val="1"/>
                <c:pt idx="0">
                  <c:v>2015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Индивидуальный предприниматель</c:v>
                </c:pt>
                <c:pt idx="1">
                  <c:v>ООО – Общество с ограниченной ответственностью</c:v>
                </c:pt>
                <c:pt idx="2">
                  <c:v>Другое </c:v>
                </c:pt>
                <c:pt idx="3">
                  <c:v>ОАО – Открытое акционерное общество</c:v>
                </c:pt>
                <c:pt idx="4">
                  <c:v>Пока не зарегистрировано</c:v>
                </c:pt>
                <c:pt idx="5">
                  <c:v>ЗАО — Закрытое акционерное общество</c:v>
                </c:pt>
              </c:strCache>
            </c:strRef>
          </c:cat>
          <c:val>
            <c:numRef>
              <c:f>Лист1!$B$2:$B$7</c:f>
              <c:numCache>
                <c:formatCode>General</c:formatCode>
                <c:ptCount val="6"/>
                <c:pt idx="0">
                  <c:v>67</c:v>
                </c:pt>
                <c:pt idx="1">
                  <c:v>20</c:v>
                </c:pt>
                <c:pt idx="2">
                  <c:v>6</c:v>
                </c:pt>
                <c:pt idx="3">
                  <c:v>3</c:v>
                </c:pt>
                <c:pt idx="4">
                  <c:v>3</c:v>
                </c:pt>
                <c:pt idx="5">
                  <c:v>1</c:v>
                </c:pt>
              </c:numCache>
            </c:numRef>
          </c:val>
          <c:extLst xmlns:c16r2="http://schemas.microsoft.com/office/drawing/2015/06/chart">
            <c:ext xmlns:c16="http://schemas.microsoft.com/office/drawing/2014/chart" uri="{C3380CC4-5D6E-409C-BE32-E72D297353CC}">
              <c16:uniqueId val="{00000000-FF53-4D76-9FEB-6B076C0669A2}"/>
            </c:ext>
          </c:extLst>
        </c:ser>
        <c:dLbls>
          <c:showLegendKey val="0"/>
          <c:showVal val="0"/>
          <c:showCatName val="0"/>
          <c:showSerName val="0"/>
          <c:showPercent val="0"/>
          <c:showBubbleSize val="0"/>
        </c:dLbls>
        <c:gapWidth val="50"/>
        <c:axId val="238385592"/>
        <c:axId val="238384808"/>
      </c:barChart>
      <c:catAx>
        <c:axId val="238385592"/>
        <c:scaling>
          <c:orientation val="maxMin"/>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38384808"/>
        <c:crosses val="autoZero"/>
        <c:auto val="1"/>
        <c:lblAlgn val="ctr"/>
        <c:lblOffset val="100"/>
        <c:noMultiLvlLbl val="0"/>
      </c:catAx>
      <c:valAx>
        <c:axId val="238384808"/>
        <c:scaling>
          <c:orientation val="minMax"/>
        </c:scaling>
        <c:delete val="1"/>
        <c:axPos val="t"/>
        <c:numFmt formatCode="General" sourceLinked="1"/>
        <c:majorTickMark val="none"/>
        <c:minorTickMark val="none"/>
        <c:tickLblPos val="nextTo"/>
        <c:crossAx val="238385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5.5430349008840286E-2"/>
          <c:y val="0.112736798212039"/>
          <c:w val="0.88913930198231939"/>
          <c:h val="0.84150287779045441"/>
        </c:manualLayout>
      </c:layout>
      <c:barChart>
        <c:barDir val="bar"/>
        <c:grouping val="clustered"/>
        <c:varyColors val="0"/>
        <c:ser>
          <c:idx val="0"/>
          <c:order val="0"/>
          <c:tx>
            <c:strRef>
              <c:f>Лист1!$B$1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Индивидуальный предприниматель</c:v>
                </c:pt>
                <c:pt idx="1">
                  <c:v>ООО – Общество с ограниченной ответственностью</c:v>
                </c:pt>
                <c:pt idx="2">
                  <c:v>Другое </c:v>
                </c:pt>
                <c:pt idx="3">
                  <c:v>ОАО – Открытое акционерное общество</c:v>
                </c:pt>
                <c:pt idx="4">
                  <c:v>Пока не зарегистрировано</c:v>
                </c:pt>
                <c:pt idx="5">
                  <c:v>ЗАО — Закрытое акционерное общество</c:v>
                </c:pt>
              </c:strCache>
            </c:strRef>
          </c:cat>
          <c:val>
            <c:numRef>
              <c:f>Лист1!$B$2:$B$7</c:f>
              <c:numCache>
                <c:formatCode>General</c:formatCode>
                <c:ptCount val="6"/>
                <c:pt idx="0">
                  <c:v>65</c:v>
                </c:pt>
                <c:pt idx="1">
                  <c:v>23</c:v>
                </c:pt>
                <c:pt idx="2">
                  <c:v>2</c:v>
                </c:pt>
                <c:pt idx="3">
                  <c:v>3</c:v>
                </c:pt>
                <c:pt idx="4">
                  <c:v>6</c:v>
                </c:pt>
                <c:pt idx="5">
                  <c:v>1</c:v>
                </c:pt>
              </c:numCache>
            </c:numRef>
          </c:val>
          <c:extLst xmlns:c16r2="http://schemas.microsoft.com/office/drawing/2015/06/chart">
            <c:ext xmlns:c16="http://schemas.microsoft.com/office/drawing/2014/chart" uri="{C3380CC4-5D6E-409C-BE32-E72D297353CC}">
              <c16:uniqueId val="{00000000-0039-4788-A7F8-858CE3836418}"/>
            </c:ext>
          </c:extLst>
        </c:ser>
        <c:dLbls>
          <c:showLegendKey val="0"/>
          <c:showVal val="0"/>
          <c:showCatName val="0"/>
          <c:showSerName val="0"/>
          <c:showPercent val="0"/>
          <c:showBubbleSize val="0"/>
        </c:dLbls>
        <c:gapWidth val="50"/>
        <c:axId val="238387160"/>
        <c:axId val="238387552"/>
      </c:barChart>
      <c:catAx>
        <c:axId val="238387160"/>
        <c:scaling>
          <c:orientation val="maxMin"/>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38387552"/>
        <c:crosses val="autoZero"/>
        <c:auto val="1"/>
        <c:lblAlgn val="ctr"/>
        <c:lblOffset val="100"/>
        <c:noMultiLvlLbl val="0"/>
      </c:catAx>
      <c:valAx>
        <c:axId val="238387552"/>
        <c:scaling>
          <c:orientation val="minMax"/>
        </c:scaling>
        <c:delete val="1"/>
        <c:axPos val="t"/>
        <c:numFmt formatCode="General" sourceLinked="1"/>
        <c:majorTickMark val="none"/>
        <c:minorTickMark val="none"/>
        <c:tickLblPos val="nextTo"/>
        <c:crossAx val="2383871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5.5430349008840286E-2"/>
          <c:y val="0.112736798212039"/>
          <c:w val="0.88913930198231939"/>
          <c:h val="0.84150287779045441"/>
        </c:manualLayout>
      </c:layout>
      <c:barChart>
        <c:barDir val="bar"/>
        <c:grouping val="clustered"/>
        <c:varyColors val="0"/>
        <c:ser>
          <c:idx val="0"/>
          <c:order val="0"/>
          <c:tx>
            <c:strRef>
              <c:f>Лист1!$B$1</c:f>
              <c:strCache>
                <c:ptCount val="1"/>
                <c:pt idx="0">
                  <c:v>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Индивидуальный предприниматель</c:v>
                </c:pt>
                <c:pt idx="1">
                  <c:v>ООО – Общество с ограниченной ответственностью</c:v>
                </c:pt>
                <c:pt idx="2">
                  <c:v>Другое </c:v>
                </c:pt>
                <c:pt idx="3">
                  <c:v>ОАО – Открытое акционерное общество</c:v>
                </c:pt>
                <c:pt idx="4">
                  <c:v>Пока не зарегистрировано</c:v>
                </c:pt>
                <c:pt idx="5">
                  <c:v>ЗАО — Закрытое акционерное общество</c:v>
                </c:pt>
              </c:strCache>
            </c:strRef>
          </c:cat>
          <c:val>
            <c:numRef>
              <c:f>Лист1!$B$2:$B$7</c:f>
              <c:numCache>
                <c:formatCode>General</c:formatCode>
                <c:ptCount val="6"/>
                <c:pt idx="0">
                  <c:v>70</c:v>
                </c:pt>
                <c:pt idx="1">
                  <c:v>20</c:v>
                </c:pt>
                <c:pt idx="2">
                  <c:v>2</c:v>
                </c:pt>
                <c:pt idx="3">
                  <c:v>2</c:v>
                </c:pt>
                <c:pt idx="4">
                  <c:v>5</c:v>
                </c:pt>
                <c:pt idx="5">
                  <c:v>1</c:v>
                </c:pt>
              </c:numCache>
            </c:numRef>
          </c:val>
          <c:extLst xmlns:c16r2="http://schemas.microsoft.com/office/drawing/2015/06/chart">
            <c:ext xmlns:c16="http://schemas.microsoft.com/office/drawing/2014/chart" uri="{C3380CC4-5D6E-409C-BE32-E72D297353CC}">
              <c16:uniqueId val="{00000000-7172-4F8B-A23F-0497D3CA9053}"/>
            </c:ext>
          </c:extLst>
        </c:ser>
        <c:dLbls>
          <c:showLegendKey val="0"/>
          <c:showVal val="0"/>
          <c:showCatName val="0"/>
          <c:showSerName val="0"/>
          <c:showPercent val="0"/>
          <c:showBubbleSize val="0"/>
        </c:dLbls>
        <c:gapWidth val="50"/>
        <c:axId val="236592624"/>
        <c:axId val="236591448"/>
      </c:barChart>
      <c:catAx>
        <c:axId val="236592624"/>
        <c:scaling>
          <c:orientation val="maxMin"/>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36591448"/>
        <c:crosses val="autoZero"/>
        <c:auto val="1"/>
        <c:lblAlgn val="ctr"/>
        <c:lblOffset val="100"/>
        <c:noMultiLvlLbl val="0"/>
      </c:catAx>
      <c:valAx>
        <c:axId val="236591448"/>
        <c:scaling>
          <c:orientation val="minMax"/>
        </c:scaling>
        <c:delete val="1"/>
        <c:axPos val="t"/>
        <c:numFmt formatCode="General" sourceLinked="1"/>
        <c:majorTickMark val="none"/>
        <c:minorTickMark val="none"/>
        <c:tickLblPos val="nextTo"/>
        <c:crossAx val="236592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Отношение к идее открытия собственного бизнеса*,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44743256040334134"/>
          <c:y val="4.186739298470383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25055641965707515"/>
          <c:y val="0.14143375400722313"/>
          <c:w val="0.74453486649631517"/>
          <c:h val="0.52923006889763791"/>
        </c:manualLayout>
      </c:layout>
      <c:barChart>
        <c:barDir val="bar"/>
        <c:grouping val="percentStacked"/>
        <c:varyColors val="0"/>
        <c:ser>
          <c:idx val="0"/>
          <c:order val="0"/>
          <c:tx>
            <c:strRef>
              <c:f>Лист1!$B$1</c:f>
              <c:strCache>
                <c:ptCount val="1"/>
                <c:pt idx="0">
                  <c:v>Никогда не будут этим заниматься </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62</c:v>
                </c:pt>
                <c:pt idx="1">
                  <c:v>49</c:v>
                </c:pt>
                <c:pt idx="2">
                  <c:v>49</c:v>
                </c:pt>
              </c:numCache>
            </c:numRef>
          </c:val>
          <c:extLst xmlns:c16r2="http://schemas.microsoft.com/office/drawing/2015/06/chart">
            <c:ext xmlns:c16="http://schemas.microsoft.com/office/drawing/2014/chart" uri="{C3380CC4-5D6E-409C-BE32-E72D297353CC}">
              <c16:uniqueId val="{00000000-E9D7-4E10-A4CC-52061A374C7C}"/>
            </c:ext>
          </c:extLst>
        </c:ser>
        <c:ser>
          <c:idx val="1"/>
          <c:order val="1"/>
          <c:tx>
            <c:strRef>
              <c:f>Лист1!$C$1</c:f>
              <c:strCache>
                <c:ptCount val="1"/>
                <c:pt idx="0">
                  <c:v>Могут что-то поделать по мелочам без регистрации</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12</c:v>
                </c:pt>
                <c:pt idx="1">
                  <c:v>12</c:v>
                </c:pt>
                <c:pt idx="2">
                  <c:v>14</c:v>
                </c:pt>
              </c:numCache>
            </c:numRef>
          </c:val>
          <c:extLst xmlns:c16r2="http://schemas.microsoft.com/office/drawing/2015/06/chart">
            <c:ext xmlns:c16="http://schemas.microsoft.com/office/drawing/2014/chart" uri="{C3380CC4-5D6E-409C-BE32-E72D297353CC}">
              <c16:uniqueId val="{00000001-E9D7-4E10-A4CC-52061A374C7C}"/>
            </c:ext>
          </c:extLst>
        </c:ser>
        <c:ser>
          <c:idx val="2"/>
          <c:order val="2"/>
          <c:tx>
            <c:strRef>
              <c:f>Лист1!$D$1</c:f>
              <c:strCache>
                <c:ptCount val="1"/>
                <c:pt idx="0">
                  <c:v>Могут заняться бизнесом, если потеряют работу</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10</c:v>
                </c:pt>
                <c:pt idx="1">
                  <c:v>12</c:v>
                </c:pt>
                <c:pt idx="2">
                  <c:v>17</c:v>
                </c:pt>
              </c:numCache>
            </c:numRef>
          </c:val>
          <c:extLst xmlns:c16r2="http://schemas.microsoft.com/office/drawing/2015/06/chart">
            <c:ext xmlns:c16="http://schemas.microsoft.com/office/drawing/2014/chart" uri="{C3380CC4-5D6E-409C-BE32-E72D297353CC}">
              <c16:uniqueId val="{00000002-E9D7-4E10-A4CC-52061A374C7C}"/>
            </c:ext>
          </c:extLst>
        </c:ser>
        <c:ser>
          <c:idx val="3"/>
          <c:order val="3"/>
          <c:tx>
            <c:strRef>
              <c:f>Лист1!$E$1</c:f>
              <c:strCache>
                <c:ptCount val="1"/>
                <c:pt idx="0">
                  <c:v>Могут заняться новым собственным  бизнесом, если это будет выгодно</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16</c:v>
                </c:pt>
                <c:pt idx="1">
                  <c:v>27</c:v>
                </c:pt>
                <c:pt idx="2">
                  <c:v>20</c:v>
                </c:pt>
              </c:numCache>
            </c:numRef>
          </c:val>
          <c:extLst xmlns:c16r2="http://schemas.microsoft.com/office/drawing/2015/06/chart">
            <c:ext xmlns:c16="http://schemas.microsoft.com/office/drawing/2014/chart" uri="{C3380CC4-5D6E-409C-BE32-E72D297353CC}">
              <c16:uniqueId val="{00000003-E9D7-4E10-A4CC-52061A374C7C}"/>
            </c:ext>
          </c:extLst>
        </c:ser>
        <c:dLbls>
          <c:showLegendKey val="0"/>
          <c:showVal val="0"/>
          <c:showCatName val="0"/>
          <c:showSerName val="0"/>
          <c:showPercent val="0"/>
          <c:showBubbleSize val="0"/>
        </c:dLbls>
        <c:gapWidth val="50"/>
        <c:overlap val="100"/>
        <c:axId val="236593800"/>
        <c:axId val="236594584"/>
      </c:barChart>
      <c:catAx>
        <c:axId val="236593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6594584"/>
        <c:crosses val="autoZero"/>
        <c:auto val="1"/>
        <c:lblAlgn val="ctr"/>
        <c:lblOffset val="100"/>
        <c:noMultiLvlLbl val="0"/>
      </c:catAx>
      <c:valAx>
        <c:axId val="236594584"/>
        <c:scaling>
          <c:orientation val="minMax"/>
        </c:scaling>
        <c:delete val="1"/>
        <c:axPos val="t"/>
        <c:numFmt formatCode="0%" sourceLinked="1"/>
        <c:majorTickMark val="none"/>
        <c:minorTickMark val="none"/>
        <c:tickLblPos val="nextTo"/>
        <c:crossAx val="236593800"/>
        <c:crosses val="autoZero"/>
        <c:crossBetween val="between"/>
      </c:valAx>
      <c:spPr>
        <a:noFill/>
        <a:ln>
          <a:noFill/>
        </a:ln>
        <a:effectLst/>
      </c:spPr>
    </c:plotArea>
    <c:legend>
      <c:legendPos val="b"/>
      <c:layout>
        <c:manualLayout>
          <c:xMode val="edge"/>
          <c:yMode val="edge"/>
          <c:x val="0.21426904947069372"/>
          <c:y val="0.66042251349267533"/>
          <c:w val="0.7857309505293063"/>
          <c:h val="0.329073245952197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600" dirty="0" smtClean="0">
                <a:solidFill>
                  <a:schemeClr val="tx1"/>
                </a:solidFill>
                <a:latin typeface="Arial" panose="020B0604020202020204" pitchFamily="34" charset="0"/>
                <a:cs typeface="Arial" panose="020B0604020202020204" pitchFamily="34" charset="0"/>
              </a:rPr>
              <a:t>2017 год</a:t>
            </a:r>
            <a:endParaRPr lang="ru-RU" sz="16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bar"/>
        <c:grouping val="percentStacked"/>
        <c:varyColors val="0"/>
        <c:ser>
          <c:idx val="0"/>
          <c:order val="0"/>
          <c:tx>
            <c:strRef>
              <c:f>Лист1!$B$1</c:f>
              <c:strCache>
                <c:ptCount val="1"/>
                <c:pt idx="0">
                  <c:v>Удовлетворительно</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Лист1!$B$2:$B$4</c:f>
              <c:numCache>
                <c:formatCode>General</c:formatCode>
                <c:ptCount val="3"/>
                <c:pt idx="0">
                  <c:v>70</c:v>
                </c:pt>
                <c:pt idx="1">
                  <c:v>67</c:v>
                </c:pt>
                <c:pt idx="2">
                  <c:v>68</c:v>
                </c:pt>
              </c:numCache>
            </c:numRef>
          </c:val>
          <c:extLst xmlns:c16r2="http://schemas.microsoft.com/office/drawing/2015/06/chart">
            <c:ext xmlns:c16="http://schemas.microsoft.com/office/drawing/2014/chart" uri="{C3380CC4-5D6E-409C-BE32-E72D297353CC}">
              <c16:uniqueId val="{00000000-7807-40E4-9A8C-40DDD81725F1}"/>
            </c:ext>
          </c:extLst>
        </c:ser>
        <c:ser>
          <c:idx val="1"/>
          <c:order val="1"/>
          <c:tx>
            <c:strRef>
              <c:f>Лист1!$C$1</c:f>
              <c:strCache>
                <c:ptCount val="1"/>
                <c:pt idx="0">
                  <c:v>Неудовлетворительно</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Лист1!$C$2:$C$4</c:f>
              <c:numCache>
                <c:formatCode>General</c:formatCode>
                <c:ptCount val="3"/>
                <c:pt idx="0">
                  <c:v>8</c:v>
                </c:pt>
                <c:pt idx="1">
                  <c:v>9</c:v>
                </c:pt>
                <c:pt idx="2">
                  <c:v>8</c:v>
                </c:pt>
              </c:numCache>
            </c:numRef>
          </c:val>
          <c:extLst xmlns:c16r2="http://schemas.microsoft.com/office/drawing/2015/06/chart">
            <c:ext xmlns:c16="http://schemas.microsoft.com/office/drawing/2014/chart" uri="{C3380CC4-5D6E-409C-BE32-E72D297353CC}">
              <c16:uniqueId val="{00000001-7807-40E4-9A8C-40DDD81725F1}"/>
            </c:ext>
          </c:extLst>
        </c:ser>
        <c:ser>
          <c:idx val="2"/>
          <c:order val="2"/>
          <c:tx>
            <c:strRef>
              <c:f>Лист1!$D$1</c:f>
              <c:strCache>
                <c:ptCount val="1"/>
                <c:pt idx="0">
                  <c:v>Затруднились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Уровень доступности</c:v>
                </c:pt>
                <c:pt idx="1">
                  <c:v>Уровень понятности</c:v>
                </c:pt>
                <c:pt idx="2">
                  <c:v>Удобство получения</c:v>
                </c:pt>
              </c:strCache>
            </c:strRef>
          </c:cat>
          <c:val>
            <c:numRef>
              <c:f>Лист1!$D$2:$D$4</c:f>
              <c:numCache>
                <c:formatCode>General</c:formatCode>
                <c:ptCount val="3"/>
                <c:pt idx="0">
                  <c:v>22</c:v>
                </c:pt>
                <c:pt idx="1">
                  <c:v>24</c:v>
                </c:pt>
                <c:pt idx="2">
                  <c:v>24</c:v>
                </c:pt>
              </c:numCache>
            </c:numRef>
          </c:val>
          <c:extLst xmlns:c16r2="http://schemas.microsoft.com/office/drawing/2015/06/chart">
            <c:ext xmlns:c16="http://schemas.microsoft.com/office/drawing/2014/chart" uri="{C3380CC4-5D6E-409C-BE32-E72D297353CC}">
              <c16:uniqueId val="{00000002-7807-40E4-9A8C-40DDD81725F1}"/>
            </c:ext>
          </c:extLst>
        </c:ser>
        <c:dLbls>
          <c:showLegendKey val="0"/>
          <c:showVal val="0"/>
          <c:showCatName val="0"/>
          <c:showSerName val="0"/>
          <c:showPercent val="0"/>
          <c:showBubbleSize val="0"/>
        </c:dLbls>
        <c:gapWidth val="50"/>
        <c:overlap val="100"/>
        <c:axId val="192706056"/>
        <c:axId val="192707232"/>
      </c:barChart>
      <c:catAx>
        <c:axId val="192706056"/>
        <c:scaling>
          <c:orientation val="maxMin"/>
        </c:scaling>
        <c:delete val="1"/>
        <c:axPos val="l"/>
        <c:numFmt formatCode="General" sourceLinked="1"/>
        <c:majorTickMark val="none"/>
        <c:minorTickMark val="none"/>
        <c:tickLblPos val="nextTo"/>
        <c:crossAx val="192707232"/>
        <c:crosses val="autoZero"/>
        <c:auto val="1"/>
        <c:lblAlgn val="ctr"/>
        <c:lblOffset val="100"/>
        <c:noMultiLvlLbl val="0"/>
      </c:catAx>
      <c:valAx>
        <c:axId val="192707232"/>
        <c:scaling>
          <c:orientation val="minMax"/>
        </c:scaling>
        <c:delete val="1"/>
        <c:axPos val="t"/>
        <c:numFmt formatCode="0%" sourceLinked="1"/>
        <c:majorTickMark val="none"/>
        <c:minorTickMark val="none"/>
        <c:tickLblPos val="nextTo"/>
        <c:crossAx val="192706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доступности, легкости открытия своего дела </a:t>
            </a:r>
            <a:br>
              <a:rPr lang="ru-RU" sz="1400" b="0" i="0" u="none" strike="noStrike" baseline="0" dirty="0" smtClean="0">
                <a:effectLst/>
              </a:rPr>
            </a:br>
            <a:r>
              <a:rPr lang="ru-RU" sz="1400" b="0" i="0" u="none" strike="noStrike" baseline="0" dirty="0" smtClean="0">
                <a:effectLst/>
              </a:rPr>
              <a:t>по месту проживания,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4144875437120743"/>
          <c:y val="8.30960516170920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25391583474851998"/>
          <c:y val="0.21152262305725761"/>
          <c:w val="0.74453486649631517"/>
          <c:h val="0.52923006889763791"/>
        </c:manualLayout>
      </c:layout>
      <c:barChart>
        <c:barDir val="bar"/>
        <c:grouping val="percentStacked"/>
        <c:varyColors val="0"/>
        <c:ser>
          <c:idx val="0"/>
          <c:order val="0"/>
          <c:tx>
            <c:strRef>
              <c:f>Лист1!$B$1</c:f>
              <c:strCache>
                <c:ptCount val="1"/>
                <c:pt idx="0">
                  <c:v>Очень сложно</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13</c:v>
                </c:pt>
                <c:pt idx="1">
                  <c:v>8</c:v>
                </c:pt>
                <c:pt idx="2">
                  <c:v>7</c:v>
                </c:pt>
              </c:numCache>
            </c:numRef>
          </c:val>
          <c:extLst xmlns:c16r2="http://schemas.microsoft.com/office/drawing/2015/06/chart">
            <c:ext xmlns:c16="http://schemas.microsoft.com/office/drawing/2014/chart" uri="{C3380CC4-5D6E-409C-BE32-E72D297353CC}">
              <c16:uniqueId val="{00000000-6DF6-4A01-8E8E-5C97197C1343}"/>
            </c:ext>
          </c:extLst>
        </c:ser>
        <c:ser>
          <c:idx val="1"/>
          <c:order val="1"/>
          <c:tx>
            <c:strRef>
              <c:f>Лист1!$C$1</c:f>
              <c:strCache>
                <c:ptCount val="1"/>
                <c:pt idx="0">
                  <c:v>Сложно</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68</c:v>
                </c:pt>
                <c:pt idx="1">
                  <c:v>21</c:v>
                </c:pt>
                <c:pt idx="2">
                  <c:v>20</c:v>
                </c:pt>
              </c:numCache>
            </c:numRef>
          </c:val>
          <c:extLst xmlns:c16r2="http://schemas.microsoft.com/office/drawing/2015/06/chart">
            <c:ext xmlns:c16="http://schemas.microsoft.com/office/drawing/2014/chart" uri="{C3380CC4-5D6E-409C-BE32-E72D297353CC}">
              <c16:uniqueId val="{00000001-6DF6-4A01-8E8E-5C97197C1343}"/>
            </c:ext>
          </c:extLst>
        </c:ser>
        <c:ser>
          <c:idx val="2"/>
          <c:order val="2"/>
          <c:tx>
            <c:strRef>
              <c:f>Лист1!$D$1</c:f>
              <c:strCache>
                <c:ptCount val="1"/>
                <c:pt idx="0">
                  <c:v>Затруднились оценить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0</c:v>
                </c:pt>
                <c:pt idx="1">
                  <c:v>54</c:v>
                </c:pt>
                <c:pt idx="2">
                  <c:v>54</c:v>
                </c:pt>
              </c:numCache>
            </c:numRef>
          </c:val>
          <c:extLst xmlns:c16r2="http://schemas.microsoft.com/office/drawing/2015/06/chart">
            <c:ext xmlns:c16="http://schemas.microsoft.com/office/drawing/2014/chart" uri="{C3380CC4-5D6E-409C-BE32-E72D297353CC}">
              <c16:uniqueId val="{00000002-6DF6-4A01-8E8E-5C97197C1343}"/>
            </c:ext>
          </c:extLst>
        </c:ser>
        <c:ser>
          <c:idx val="3"/>
          <c:order val="3"/>
          <c:tx>
            <c:strRef>
              <c:f>Лист1!$E$1</c:f>
              <c:strCache>
                <c:ptCount val="1"/>
                <c:pt idx="0">
                  <c:v>Скорее легко, легко</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19</c:v>
                </c:pt>
                <c:pt idx="1">
                  <c:v>17</c:v>
                </c:pt>
                <c:pt idx="2">
                  <c:v>19</c:v>
                </c:pt>
              </c:numCache>
            </c:numRef>
          </c:val>
          <c:extLst xmlns:c16r2="http://schemas.microsoft.com/office/drawing/2015/06/chart">
            <c:ext xmlns:c16="http://schemas.microsoft.com/office/drawing/2014/chart" uri="{C3380CC4-5D6E-409C-BE32-E72D297353CC}">
              <c16:uniqueId val="{00000003-6DF6-4A01-8E8E-5C97197C1343}"/>
            </c:ext>
          </c:extLst>
        </c:ser>
        <c:dLbls>
          <c:showLegendKey val="0"/>
          <c:showVal val="0"/>
          <c:showCatName val="0"/>
          <c:showSerName val="0"/>
          <c:showPercent val="0"/>
          <c:showBubbleSize val="0"/>
        </c:dLbls>
        <c:gapWidth val="50"/>
        <c:overlap val="100"/>
        <c:axId val="236591840"/>
        <c:axId val="236592232"/>
      </c:barChart>
      <c:catAx>
        <c:axId val="2365918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6592232"/>
        <c:crosses val="autoZero"/>
        <c:auto val="1"/>
        <c:lblAlgn val="ctr"/>
        <c:lblOffset val="100"/>
        <c:noMultiLvlLbl val="0"/>
      </c:catAx>
      <c:valAx>
        <c:axId val="236592232"/>
        <c:scaling>
          <c:orientation val="minMax"/>
        </c:scaling>
        <c:delete val="1"/>
        <c:axPos val="t"/>
        <c:numFmt formatCode="0%" sourceLinked="1"/>
        <c:majorTickMark val="none"/>
        <c:minorTickMark val="none"/>
        <c:tickLblPos val="nextTo"/>
        <c:crossAx val="236591840"/>
        <c:crosses val="autoZero"/>
        <c:crossBetween val="between"/>
      </c:valAx>
      <c:spPr>
        <a:noFill/>
        <a:ln>
          <a:noFill/>
        </a:ln>
        <a:effectLst/>
      </c:spPr>
    </c:plotArea>
    <c:legend>
      <c:legendPos val="b"/>
      <c:layout>
        <c:manualLayout>
          <c:xMode val="edge"/>
          <c:yMode val="edge"/>
          <c:x val="0.67618862454436279"/>
          <c:y val="0.77586300369273209"/>
          <c:w val="0.32381137545563715"/>
          <c:h val="0.2136327557521405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доступности получения информации о том, </a:t>
            </a:r>
            <a:br>
              <a:rPr lang="ru-RU" sz="1400" b="0" i="0" u="none" strike="noStrike" baseline="0" dirty="0" smtClean="0">
                <a:effectLst/>
              </a:rPr>
            </a:br>
            <a:r>
              <a:rPr lang="ru-RU" sz="1400" b="0" i="0" u="none" strike="noStrike" baseline="0" dirty="0" smtClean="0">
                <a:effectLst/>
              </a:rPr>
              <a:t>где можно пройти обучение для открытия собственного бизнеса,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2518665915427386"/>
          <c:y val="1.300718256705758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25055641965707515"/>
          <c:y val="0.14143375400722313"/>
          <c:w val="0.74453486649631517"/>
          <c:h val="0.52923006889763791"/>
        </c:manualLayout>
      </c:layout>
      <c:barChart>
        <c:barDir val="bar"/>
        <c:grouping val="percentStacked"/>
        <c:varyColors val="0"/>
        <c:ser>
          <c:idx val="0"/>
          <c:order val="0"/>
          <c:tx>
            <c:strRef>
              <c:f>Лист1!$B$1</c:f>
              <c:strCache>
                <c:ptCount val="1"/>
                <c:pt idx="0">
                  <c:v>Да, встречали</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13</c:v>
                </c:pt>
                <c:pt idx="1">
                  <c:v>41</c:v>
                </c:pt>
                <c:pt idx="2">
                  <c:v>52</c:v>
                </c:pt>
              </c:numCache>
            </c:numRef>
          </c:val>
          <c:extLst xmlns:c16r2="http://schemas.microsoft.com/office/drawing/2015/06/chart">
            <c:ext xmlns:c16="http://schemas.microsoft.com/office/drawing/2014/chart" uri="{C3380CC4-5D6E-409C-BE32-E72D297353CC}">
              <c16:uniqueId val="{00000000-E9D7-4E10-A4CC-52061A374C7C}"/>
            </c:ext>
          </c:extLst>
        </c:ser>
        <c:ser>
          <c:idx val="1"/>
          <c:order val="1"/>
          <c:tx>
            <c:strRef>
              <c:f>Лист1!$C$1</c:f>
              <c:strCache>
                <c:ptCount val="1"/>
                <c:pt idx="0">
                  <c:v>Нет, не встречали</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73</c:v>
                </c:pt>
                <c:pt idx="1">
                  <c:v>31</c:v>
                </c:pt>
                <c:pt idx="2">
                  <c:v>25</c:v>
                </c:pt>
              </c:numCache>
            </c:numRef>
          </c:val>
          <c:extLst xmlns:c16r2="http://schemas.microsoft.com/office/drawing/2015/06/chart">
            <c:ext xmlns:c16="http://schemas.microsoft.com/office/drawing/2014/chart" uri="{C3380CC4-5D6E-409C-BE32-E72D297353CC}">
              <c16:uniqueId val="{00000001-E9D7-4E10-A4CC-52061A374C7C}"/>
            </c:ext>
          </c:extLst>
        </c:ser>
        <c:ser>
          <c:idx val="2"/>
          <c:order val="2"/>
          <c:tx>
            <c:strRef>
              <c:f>Лист1!$D$1</c:f>
              <c:strCache>
                <c:ptCount val="1"/>
                <c:pt idx="0">
                  <c:v>Затруднились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14</c:v>
                </c:pt>
                <c:pt idx="1">
                  <c:v>28</c:v>
                </c:pt>
                <c:pt idx="2">
                  <c:v>23</c:v>
                </c:pt>
              </c:numCache>
            </c:numRef>
          </c:val>
          <c:extLst xmlns:c16r2="http://schemas.microsoft.com/office/drawing/2015/06/chart">
            <c:ext xmlns:c16="http://schemas.microsoft.com/office/drawing/2014/chart" uri="{C3380CC4-5D6E-409C-BE32-E72D297353CC}">
              <c16:uniqueId val="{00000002-E9D7-4E10-A4CC-52061A374C7C}"/>
            </c:ext>
          </c:extLst>
        </c:ser>
        <c:dLbls>
          <c:showLegendKey val="0"/>
          <c:showVal val="0"/>
          <c:showCatName val="0"/>
          <c:showSerName val="0"/>
          <c:showPercent val="0"/>
          <c:showBubbleSize val="0"/>
        </c:dLbls>
        <c:gapWidth val="50"/>
        <c:overlap val="100"/>
        <c:axId val="236593408"/>
        <c:axId val="239377928"/>
      </c:barChart>
      <c:catAx>
        <c:axId val="2365934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9377928"/>
        <c:crosses val="autoZero"/>
        <c:auto val="1"/>
        <c:lblAlgn val="ctr"/>
        <c:lblOffset val="100"/>
        <c:noMultiLvlLbl val="0"/>
      </c:catAx>
      <c:valAx>
        <c:axId val="239377928"/>
        <c:scaling>
          <c:orientation val="minMax"/>
        </c:scaling>
        <c:delete val="1"/>
        <c:axPos val="t"/>
        <c:numFmt formatCode="0%" sourceLinked="1"/>
        <c:majorTickMark val="none"/>
        <c:minorTickMark val="none"/>
        <c:tickLblPos val="nextTo"/>
        <c:crossAx val="236593408"/>
        <c:crosses val="autoZero"/>
        <c:crossBetween val="between"/>
      </c:valAx>
      <c:spPr>
        <a:noFill/>
        <a:ln>
          <a:noFill/>
        </a:ln>
        <a:effectLst/>
      </c:spPr>
    </c:plotArea>
    <c:legend>
      <c:legendPos val="b"/>
      <c:layout>
        <c:manualLayout>
          <c:xMode val="edge"/>
          <c:yMode val="edge"/>
          <c:x val="0.64763359626708128"/>
          <c:y val="0.67279113744268149"/>
          <c:w val="0.3523664037329185"/>
          <c:h val="0.2136327557521406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доступности, легкости ведения своего дела </a:t>
            </a:r>
            <a:br>
              <a:rPr lang="ru-RU" sz="1400" b="0" i="0" u="none" strike="noStrike" baseline="0" dirty="0" smtClean="0">
                <a:effectLst/>
              </a:rPr>
            </a:br>
            <a:r>
              <a:rPr lang="ru-RU" sz="1400" b="0" i="0" u="none" strike="noStrike" baseline="0" dirty="0" smtClean="0">
                <a:effectLst/>
              </a:rPr>
              <a:t>по месту проживания,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4144875437120743"/>
          <c:y val="8.30960516170920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0.25391583474851998"/>
          <c:y val="0.21152262305725761"/>
          <c:w val="0.74453486649631517"/>
          <c:h val="0.52923006889763791"/>
        </c:manualLayout>
      </c:layout>
      <c:barChart>
        <c:barDir val="bar"/>
        <c:grouping val="percentStacked"/>
        <c:varyColors val="0"/>
        <c:ser>
          <c:idx val="0"/>
          <c:order val="0"/>
          <c:tx>
            <c:strRef>
              <c:f>Лист1!$B$1</c:f>
              <c:strCache>
                <c:ptCount val="1"/>
                <c:pt idx="0">
                  <c:v>Очень сложно</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9</c:v>
                </c:pt>
                <c:pt idx="1">
                  <c:v>7</c:v>
                </c:pt>
                <c:pt idx="2">
                  <c:v>5</c:v>
                </c:pt>
              </c:numCache>
            </c:numRef>
          </c:val>
          <c:extLst xmlns:c16r2="http://schemas.microsoft.com/office/drawing/2015/06/chart">
            <c:ext xmlns:c16="http://schemas.microsoft.com/office/drawing/2014/chart" uri="{C3380CC4-5D6E-409C-BE32-E72D297353CC}">
              <c16:uniqueId val="{00000000-6DF6-4A01-8E8E-5C97197C1343}"/>
            </c:ext>
          </c:extLst>
        </c:ser>
        <c:ser>
          <c:idx val="1"/>
          <c:order val="1"/>
          <c:tx>
            <c:strRef>
              <c:f>Лист1!$C$1</c:f>
              <c:strCache>
                <c:ptCount val="1"/>
                <c:pt idx="0">
                  <c:v>Сложно</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50</c:v>
                </c:pt>
                <c:pt idx="1">
                  <c:v>28</c:v>
                </c:pt>
                <c:pt idx="2">
                  <c:v>24</c:v>
                </c:pt>
              </c:numCache>
            </c:numRef>
          </c:val>
          <c:extLst xmlns:c16r2="http://schemas.microsoft.com/office/drawing/2015/06/chart">
            <c:ext xmlns:c16="http://schemas.microsoft.com/office/drawing/2014/chart" uri="{C3380CC4-5D6E-409C-BE32-E72D297353CC}">
              <c16:uniqueId val="{00000001-6DF6-4A01-8E8E-5C97197C1343}"/>
            </c:ext>
          </c:extLst>
        </c:ser>
        <c:ser>
          <c:idx val="2"/>
          <c:order val="2"/>
          <c:tx>
            <c:strRef>
              <c:f>Лист1!$D$1</c:f>
              <c:strCache>
                <c:ptCount val="1"/>
                <c:pt idx="0">
                  <c:v>Затрудняются оценить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31</c:v>
                </c:pt>
                <c:pt idx="1">
                  <c:v>53</c:v>
                </c:pt>
                <c:pt idx="2">
                  <c:v>52</c:v>
                </c:pt>
              </c:numCache>
            </c:numRef>
          </c:val>
          <c:extLst xmlns:c16r2="http://schemas.microsoft.com/office/drawing/2015/06/chart">
            <c:ext xmlns:c16="http://schemas.microsoft.com/office/drawing/2014/chart" uri="{C3380CC4-5D6E-409C-BE32-E72D297353CC}">
              <c16:uniqueId val="{00000002-6DF6-4A01-8E8E-5C97197C1343}"/>
            </c:ext>
          </c:extLst>
        </c:ser>
        <c:ser>
          <c:idx val="3"/>
          <c:order val="3"/>
          <c:tx>
            <c:strRef>
              <c:f>Лист1!$E$1</c:f>
              <c:strCache>
                <c:ptCount val="1"/>
                <c:pt idx="0">
                  <c:v>Скорее легко, легко</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9</c:v>
                </c:pt>
                <c:pt idx="1">
                  <c:v>9</c:v>
                </c:pt>
                <c:pt idx="2">
                  <c:v>13</c:v>
                </c:pt>
              </c:numCache>
            </c:numRef>
          </c:val>
          <c:extLst xmlns:c16r2="http://schemas.microsoft.com/office/drawing/2015/06/chart">
            <c:ext xmlns:c16="http://schemas.microsoft.com/office/drawing/2014/chart" uri="{C3380CC4-5D6E-409C-BE32-E72D297353CC}">
              <c16:uniqueId val="{00000003-6DF6-4A01-8E8E-5C97197C1343}"/>
            </c:ext>
          </c:extLst>
        </c:ser>
        <c:ser>
          <c:idx val="4"/>
          <c:order val="4"/>
          <c:tx>
            <c:strRef>
              <c:f>Лист1!$F$1</c:f>
              <c:strCache>
                <c:ptCount val="1"/>
                <c:pt idx="0">
                  <c:v>Нет ответа</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Лист1!$F$2:$F$4</c:f>
              <c:numCache>
                <c:formatCode>General</c:formatCode>
                <c:ptCount val="3"/>
                <c:pt idx="0">
                  <c:v>1</c:v>
                </c:pt>
                <c:pt idx="1">
                  <c:v>3</c:v>
                </c:pt>
                <c:pt idx="2">
                  <c:v>6</c:v>
                </c:pt>
              </c:numCache>
            </c:numRef>
          </c:val>
          <c:extLst xmlns:c16r2="http://schemas.microsoft.com/office/drawing/2015/06/chart">
            <c:ext xmlns:c16="http://schemas.microsoft.com/office/drawing/2014/chart" uri="{C3380CC4-5D6E-409C-BE32-E72D297353CC}">
              <c16:uniqueId val="{00000000-DC65-44BA-BC7D-A4A4FB1B8B72}"/>
            </c:ext>
          </c:extLst>
        </c:ser>
        <c:dLbls>
          <c:showLegendKey val="0"/>
          <c:showVal val="0"/>
          <c:showCatName val="0"/>
          <c:showSerName val="0"/>
          <c:showPercent val="0"/>
          <c:showBubbleSize val="0"/>
        </c:dLbls>
        <c:gapWidth val="50"/>
        <c:overlap val="100"/>
        <c:axId val="239375576"/>
        <c:axId val="239375968"/>
      </c:barChart>
      <c:catAx>
        <c:axId val="2393755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9375968"/>
        <c:crosses val="autoZero"/>
        <c:auto val="1"/>
        <c:lblAlgn val="ctr"/>
        <c:lblOffset val="100"/>
        <c:noMultiLvlLbl val="0"/>
      </c:catAx>
      <c:valAx>
        <c:axId val="239375968"/>
        <c:scaling>
          <c:orientation val="minMax"/>
        </c:scaling>
        <c:delete val="1"/>
        <c:axPos val="t"/>
        <c:numFmt formatCode="0%" sourceLinked="1"/>
        <c:majorTickMark val="none"/>
        <c:minorTickMark val="none"/>
        <c:tickLblPos val="nextTo"/>
        <c:crossAx val="239375576"/>
        <c:crosses val="autoZero"/>
        <c:crossBetween val="between"/>
      </c:valAx>
      <c:spPr>
        <a:noFill/>
        <a:ln>
          <a:noFill/>
        </a:ln>
        <a:effectLst/>
      </c:spPr>
    </c:plotArea>
    <c:legend>
      <c:legendPos val="b"/>
      <c:layout>
        <c:manualLayout>
          <c:xMode val="edge"/>
          <c:yMode val="edge"/>
          <c:x val="0.67618862454436279"/>
          <c:y val="0.72638850789270781"/>
          <c:w val="0.32381137545563715"/>
          <c:h val="0.2631072515521648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2166759799095372"/>
          <c:y val="2.802547770700637E-2"/>
          <c:w val="0.36085443284685059"/>
          <c:h val="0.94394904458598727"/>
        </c:manualLayout>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Оказание помощи и поддержки (финансовой, правовой и др.)</c:v>
                </c:pt>
                <c:pt idx="1">
                  <c:v>Контроль цен и качества товара</c:v>
                </c:pt>
                <c:pt idx="2">
                  <c:v>Информирование, развитие связей с общественностью</c:v>
                </c:pt>
                <c:pt idx="3">
                  <c:v>Инвестирование, привлечение инвесторов</c:v>
                </c:pt>
                <c:pt idx="4">
                  <c:v>Создание условия для развития предпринимательства</c:v>
                </c:pt>
                <c:pt idx="5">
                  <c:v>Снижение административных барьеров</c:v>
                </c:pt>
                <c:pt idx="6">
                  <c:v>Проведение различных семинаров, выставок, конкурсов, референдумов, совещаний</c:v>
                </c:pt>
                <c:pt idx="7">
                  <c:v>Никаких действий, не мешать</c:v>
                </c:pt>
                <c:pt idx="8">
                  <c:v>Контролирование конкуренции</c:v>
                </c:pt>
                <c:pt idx="9">
                  <c:v>Изучение рынка, мониторинг</c:v>
                </c:pt>
                <c:pt idx="10">
                  <c:v>Снижение налогов</c:v>
                </c:pt>
                <c:pt idx="11">
                  <c:v>Создание рабочих мест</c:v>
                </c:pt>
                <c:pt idx="12">
                  <c:v>Снижение стоимости аренды</c:v>
                </c:pt>
                <c:pt idx="13">
                  <c:v>Контроль за соблюдением законодательства</c:v>
                </c:pt>
                <c:pt idx="14">
                  <c:v>Другое</c:v>
                </c:pt>
                <c:pt idx="15">
                  <c:v>Затруднились ответить</c:v>
                </c:pt>
              </c:strCache>
            </c:strRef>
          </c:cat>
          <c:val>
            <c:numRef>
              <c:f>Лист1!$B$2:$B$17</c:f>
              <c:numCache>
                <c:formatCode>General</c:formatCode>
                <c:ptCount val="16"/>
                <c:pt idx="0">
                  <c:v>13</c:v>
                </c:pt>
                <c:pt idx="1">
                  <c:v>10</c:v>
                </c:pt>
                <c:pt idx="2">
                  <c:v>8</c:v>
                </c:pt>
                <c:pt idx="3">
                  <c:v>7</c:v>
                </c:pt>
                <c:pt idx="4">
                  <c:v>7</c:v>
                </c:pt>
                <c:pt idx="5">
                  <c:v>3</c:v>
                </c:pt>
                <c:pt idx="6">
                  <c:v>3</c:v>
                </c:pt>
                <c:pt idx="7">
                  <c:v>3</c:v>
                </c:pt>
                <c:pt idx="8">
                  <c:v>2</c:v>
                </c:pt>
                <c:pt idx="9">
                  <c:v>2</c:v>
                </c:pt>
                <c:pt idx="10">
                  <c:v>2</c:v>
                </c:pt>
                <c:pt idx="11">
                  <c:v>2</c:v>
                </c:pt>
                <c:pt idx="12">
                  <c:v>1</c:v>
                </c:pt>
                <c:pt idx="13">
                  <c:v>1</c:v>
                </c:pt>
                <c:pt idx="14">
                  <c:v>15</c:v>
                </c:pt>
                <c:pt idx="15">
                  <c:v>28</c:v>
                </c:pt>
              </c:numCache>
            </c:numRef>
          </c:val>
          <c:extLst xmlns:c16r2="http://schemas.microsoft.com/office/drawing/2015/06/chart">
            <c:ext xmlns:c16="http://schemas.microsoft.com/office/drawing/2014/chart" uri="{C3380CC4-5D6E-409C-BE32-E72D297353CC}">
              <c16:uniqueId val="{00000000-4C69-44A2-8B27-9D50A41958A9}"/>
            </c:ext>
          </c:extLst>
        </c:ser>
        <c:dLbls>
          <c:showLegendKey val="0"/>
          <c:showVal val="0"/>
          <c:showCatName val="0"/>
          <c:showSerName val="0"/>
          <c:showPercent val="0"/>
          <c:showBubbleSize val="0"/>
        </c:dLbls>
        <c:gapWidth val="50"/>
        <c:axId val="239374400"/>
        <c:axId val="239377144"/>
      </c:barChart>
      <c:catAx>
        <c:axId val="2393744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9377144"/>
        <c:crosses val="autoZero"/>
        <c:auto val="1"/>
        <c:lblAlgn val="ctr"/>
        <c:lblOffset val="100"/>
        <c:noMultiLvlLbl val="0"/>
      </c:catAx>
      <c:valAx>
        <c:axId val="239377144"/>
        <c:scaling>
          <c:orientation val="minMax"/>
          <c:max val="50"/>
        </c:scaling>
        <c:delete val="1"/>
        <c:axPos val="t"/>
        <c:numFmt formatCode="General" sourceLinked="1"/>
        <c:majorTickMark val="none"/>
        <c:minorTickMark val="none"/>
        <c:tickLblPos val="nextTo"/>
        <c:crossAx val="2393744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dirty="0" smtClean="0">
                <a:solidFill>
                  <a:schemeClr val="tx1"/>
                </a:solidFill>
                <a:effectLst/>
                <a:latin typeface="Arial" panose="020B0604020202020204" pitchFamily="34" charset="0"/>
                <a:cs typeface="Arial" panose="020B0604020202020204" pitchFamily="34" charset="0"/>
              </a:rPr>
              <a:t>От государственных органов, контролирующих эти процессы</a:t>
            </a:r>
            <a:endParaRPr lang="ru-RU" sz="1400" b="0" dirty="0">
              <a:solidFill>
                <a:schemeClr val="tx1"/>
              </a:solidFill>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col"/>
        <c:grouping val="clustered"/>
        <c:varyColors val="0"/>
        <c:ser>
          <c:idx val="0"/>
          <c:order val="0"/>
          <c:tx>
            <c:strRef>
              <c:f>Лист1!$B$1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Районный отдел (департамент, управление) по развитию предпринимательства</c:v>
                </c:pt>
                <c:pt idx="1">
                  <c:v>Комитет по управлению муниципальным имуществом </c:v>
                </c:pt>
                <c:pt idx="2">
                  <c:v>Общественная приемная Президента РФ</c:v>
                </c:pt>
                <c:pt idx="3">
                  <c:v>Общественная приемная Губернатора Нижегородской области</c:v>
                </c:pt>
                <c:pt idx="4">
                  <c:v>Районные комитеты по защите прав потребителей</c:v>
                </c:pt>
                <c:pt idx="5">
                  <c:v>Учебные заведения района</c:v>
                </c:pt>
              </c:strCache>
            </c:strRef>
          </c:cat>
          <c:val>
            <c:numRef>
              <c:f>Лист1!$B$2:$B$7</c:f>
              <c:numCache>
                <c:formatCode>0%</c:formatCode>
                <c:ptCount val="6"/>
                <c:pt idx="0">
                  <c:v>0.69</c:v>
                </c:pt>
                <c:pt idx="1">
                  <c:v>0.15</c:v>
                </c:pt>
                <c:pt idx="2">
                  <c:v>0.02</c:v>
                </c:pt>
                <c:pt idx="3">
                  <c:v>0.02</c:v>
                </c:pt>
                <c:pt idx="4">
                  <c:v>0.3</c:v>
                </c:pt>
                <c:pt idx="5">
                  <c:v>7.0000000000000007E-2</c:v>
                </c:pt>
              </c:numCache>
            </c:numRef>
          </c:val>
          <c:extLst xmlns:c16r2="http://schemas.microsoft.com/office/drawing/2015/06/chart">
            <c:ext xmlns:c16="http://schemas.microsoft.com/office/drawing/2014/chart" uri="{C3380CC4-5D6E-409C-BE32-E72D297353CC}">
              <c16:uniqueId val="{00000000-CBDB-4CDE-96C1-B9705B16F8C8}"/>
            </c:ext>
          </c:extLst>
        </c:ser>
        <c:ser>
          <c:idx val="1"/>
          <c:order val="1"/>
          <c:tx>
            <c:strRef>
              <c:f>Лист1!$C$1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Районный отдел (департамент, управление) по развитию предпринимательства</c:v>
                </c:pt>
                <c:pt idx="1">
                  <c:v>Комитет по управлению муниципальным имуществом </c:v>
                </c:pt>
                <c:pt idx="2">
                  <c:v>Общественная приемная Президента РФ</c:v>
                </c:pt>
                <c:pt idx="3">
                  <c:v>Общественная приемная Губернатора Нижегородской области</c:v>
                </c:pt>
                <c:pt idx="4">
                  <c:v>Районные комитеты по защите прав потребителей</c:v>
                </c:pt>
                <c:pt idx="5">
                  <c:v>Учебные заведения района</c:v>
                </c:pt>
              </c:strCache>
            </c:strRef>
          </c:cat>
          <c:val>
            <c:numRef>
              <c:f>Лист1!$C$2:$C$7</c:f>
              <c:numCache>
                <c:formatCode>0%</c:formatCode>
                <c:ptCount val="6"/>
                <c:pt idx="0">
                  <c:v>0.51</c:v>
                </c:pt>
                <c:pt idx="1">
                  <c:v>0.11</c:v>
                </c:pt>
                <c:pt idx="2">
                  <c:v>0.01</c:v>
                </c:pt>
                <c:pt idx="3">
                  <c:v>0.03</c:v>
                </c:pt>
                <c:pt idx="4">
                  <c:v>0.2</c:v>
                </c:pt>
                <c:pt idx="5">
                  <c:v>0.04</c:v>
                </c:pt>
              </c:numCache>
            </c:numRef>
          </c:val>
          <c:extLst xmlns:c16r2="http://schemas.microsoft.com/office/drawing/2015/06/chart">
            <c:ext xmlns:c16="http://schemas.microsoft.com/office/drawing/2014/chart" uri="{C3380CC4-5D6E-409C-BE32-E72D297353CC}">
              <c16:uniqueId val="{00000001-CBDB-4CDE-96C1-B9705B16F8C8}"/>
            </c:ext>
          </c:extLst>
        </c:ser>
        <c:dLbls>
          <c:showLegendKey val="0"/>
          <c:showVal val="0"/>
          <c:showCatName val="0"/>
          <c:showSerName val="0"/>
          <c:showPercent val="0"/>
          <c:showBubbleSize val="0"/>
        </c:dLbls>
        <c:gapWidth val="50"/>
        <c:overlap val="-27"/>
        <c:axId val="192703704"/>
        <c:axId val="192704096"/>
      </c:barChart>
      <c:catAx>
        <c:axId val="192703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192704096"/>
        <c:crosses val="autoZero"/>
        <c:auto val="1"/>
        <c:lblAlgn val="ctr"/>
        <c:lblOffset val="100"/>
        <c:noMultiLvlLbl val="0"/>
      </c:catAx>
      <c:valAx>
        <c:axId val="192704096"/>
        <c:scaling>
          <c:orientation val="minMax"/>
        </c:scaling>
        <c:delete val="1"/>
        <c:axPos val="l"/>
        <c:numFmt formatCode="0%" sourceLinked="1"/>
        <c:majorTickMark val="none"/>
        <c:minorTickMark val="none"/>
        <c:tickLblPos val="nextTo"/>
        <c:crossAx val="192703704"/>
        <c:crosses val="autoZero"/>
        <c:crossBetween val="between"/>
      </c:valAx>
      <c:spPr>
        <a:noFill/>
        <a:ln>
          <a:noFill/>
        </a:ln>
        <a:effectLst/>
      </c:spPr>
    </c:plotArea>
    <c:legend>
      <c:legendPos val="b"/>
      <c:layout>
        <c:manualLayout>
          <c:xMode val="edge"/>
          <c:yMode val="edge"/>
          <c:x val="0.81368086826984465"/>
          <c:y val="0.92426131889763774"/>
          <c:w val="0.16975526707810173"/>
          <c:h val="6.01136811023622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От общественных организаций, контролирующих эти процессы</a:t>
            </a:r>
            <a:endParaRPr lang="ru-RU" sz="1400" b="0" dirty="0">
              <a:solidFill>
                <a:schemeClr val="tx1"/>
              </a:solidFill>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3.7477477477477476E-2"/>
          <c:y val="0.1128125"/>
          <c:w val="0.92216216216216207"/>
          <c:h val="0.58945915354330713"/>
        </c:manualLayout>
      </c:layout>
      <c:barChart>
        <c:barDir val="col"/>
        <c:grouping val="clustered"/>
        <c:varyColors val="0"/>
        <c:ser>
          <c:idx val="0"/>
          <c:order val="0"/>
          <c:tx>
            <c:strRef>
              <c:f>Лист1!$B$1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Нижегородская региональная общественная организация по защите прав потребителей</c:v>
                </c:pt>
                <c:pt idx="1">
                  <c:v>Правовой центр защиты потребителей</c:v>
                </c:pt>
                <c:pt idx="2">
                  <c:v>ОПОРА России</c:v>
                </c:pt>
                <c:pt idx="3">
                  <c:v>Деловая Россия </c:v>
                </c:pt>
                <c:pt idx="4">
                  <c:v>Общественная палата Нижегородской области</c:v>
                </c:pt>
              </c:strCache>
            </c:strRef>
          </c:cat>
          <c:val>
            <c:numRef>
              <c:f>Лист1!$B$2:$B$6</c:f>
              <c:numCache>
                <c:formatCode>0%</c:formatCode>
                <c:ptCount val="5"/>
                <c:pt idx="0">
                  <c:v>0.55000000000000004</c:v>
                </c:pt>
                <c:pt idx="1">
                  <c:v>0.21</c:v>
                </c:pt>
                <c:pt idx="2">
                  <c:v>7.0000000000000007E-2</c:v>
                </c:pt>
                <c:pt idx="3">
                  <c:v>0.05</c:v>
                </c:pt>
                <c:pt idx="4">
                  <c:v>0.17</c:v>
                </c:pt>
              </c:numCache>
            </c:numRef>
          </c:val>
          <c:extLst xmlns:c16r2="http://schemas.microsoft.com/office/drawing/2015/06/chart">
            <c:ext xmlns:c16="http://schemas.microsoft.com/office/drawing/2014/chart" uri="{C3380CC4-5D6E-409C-BE32-E72D297353CC}">
              <c16:uniqueId val="{00000000-CBDB-4CDE-96C1-B9705B16F8C8}"/>
            </c:ext>
          </c:extLst>
        </c:ser>
        <c:ser>
          <c:idx val="1"/>
          <c:order val="1"/>
          <c:tx>
            <c:strRef>
              <c:f>Лист1!$C$1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Нижегородская региональная общественная организация по защите прав потребителей</c:v>
                </c:pt>
                <c:pt idx="1">
                  <c:v>Правовой центр защиты потребителей</c:v>
                </c:pt>
                <c:pt idx="2">
                  <c:v>ОПОРА России</c:v>
                </c:pt>
                <c:pt idx="3">
                  <c:v>Деловая Россия </c:v>
                </c:pt>
                <c:pt idx="4">
                  <c:v>Общественная палата Нижегородской области</c:v>
                </c:pt>
              </c:strCache>
            </c:strRef>
          </c:cat>
          <c:val>
            <c:numRef>
              <c:f>Лист1!$C$2:$C$6</c:f>
              <c:numCache>
                <c:formatCode>0%</c:formatCode>
                <c:ptCount val="5"/>
                <c:pt idx="0">
                  <c:v>0.65</c:v>
                </c:pt>
                <c:pt idx="1">
                  <c:v>0.16</c:v>
                </c:pt>
                <c:pt idx="2">
                  <c:v>0.08</c:v>
                </c:pt>
                <c:pt idx="3">
                  <c:v>0.05</c:v>
                </c:pt>
                <c:pt idx="4">
                  <c:v>0.15</c:v>
                </c:pt>
              </c:numCache>
            </c:numRef>
          </c:val>
          <c:extLst xmlns:c16r2="http://schemas.microsoft.com/office/drawing/2015/06/chart">
            <c:ext xmlns:c16="http://schemas.microsoft.com/office/drawing/2014/chart" uri="{C3380CC4-5D6E-409C-BE32-E72D297353CC}">
              <c16:uniqueId val="{00000001-CBDB-4CDE-96C1-B9705B16F8C8}"/>
            </c:ext>
          </c:extLst>
        </c:ser>
        <c:dLbls>
          <c:showLegendKey val="0"/>
          <c:showVal val="0"/>
          <c:showCatName val="0"/>
          <c:showSerName val="0"/>
          <c:showPercent val="0"/>
          <c:showBubbleSize val="0"/>
        </c:dLbls>
        <c:gapWidth val="50"/>
        <c:overlap val="-27"/>
        <c:axId val="192705272"/>
        <c:axId val="192706448"/>
      </c:barChart>
      <c:catAx>
        <c:axId val="192705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192706448"/>
        <c:crosses val="autoZero"/>
        <c:auto val="1"/>
        <c:lblAlgn val="ctr"/>
        <c:lblOffset val="100"/>
        <c:noMultiLvlLbl val="0"/>
      </c:catAx>
      <c:valAx>
        <c:axId val="192706448"/>
        <c:scaling>
          <c:orientation val="minMax"/>
        </c:scaling>
        <c:delete val="1"/>
        <c:axPos val="l"/>
        <c:numFmt formatCode="0%" sourceLinked="1"/>
        <c:majorTickMark val="none"/>
        <c:minorTickMark val="none"/>
        <c:tickLblPos val="nextTo"/>
        <c:crossAx val="192705272"/>
        <c:crosses val="autoZero"/>
        <c:crossBetween val="between"/>
      </c:valAx>
      <c:spPr>
        <a:noFill/>
        <a:ln>
          <a:noFill/>
        </a:ln>
        <a:effectLst/>
      </c:spPr>
    </c:plotArea>
    <c:legend>
      <c:legendPos val="b"/>
      <c:layout>
        <c:manualLayout>
          <c:xMode val="edge"/>
          <c:yMode val="edge"/>
          <c:x val="0.81368086826984465"/>
          <c:y val="0.92426131889763774"/>
          <c:w val="0.16975526707810173"/>
          <c:h val="6.01136811023622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Из различных источников</a:t>
            </a:r>
            <a:endParaRPr lang="ru-RU" sz="1400" b="0" dirty="0">
              <a:solidFill>
                <a:schemeClr val="tx1"/>
              </a:solidFill>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4.6194905612909405E-2"/>
          <c:y val="0.10343750000000002"/>
          <c:w val="0.94481210523620707"/>
          <c:h val="0.4111296751968504"/>
        </c:manualLayout>
      </c:layout>
      <c:barChart>
        <c:barDir val="col"/>
        <c:grouping val="clustered"/>
        <c:varyColors val="0"/>
        <c:ser>
          <c:idx val="0"/>
          <c:order val="0"/>
          <c:tx>
            <c:strRef>
              <c:f>Лист1!$B$1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Центральные газеты</c:v>
                </c:pt>
                <c:pt idx="1">
                  <c:v>Местные газеты</c:v>
                </c:pt>
                <c:pt idx="2">
                  <c:v>Центральное ТВ</c:v>
                </c:pt>
                <c:pt idx="3">
                  <c:v>Местное ТВ</c:v>
                </c:pt>
                <c:pt idx="4">
                  <c:v>Радио </c:v>
                </c:pt>
                <c:pt idx="5">
                  <c:v>Друзья и знакомые</c:v>
                </c:pt>
                <c:pt idx="6">
                  <c:v>Официальные сайты </c:v>
                </c:pt>
                <c:pt idx="7">
                  <c:v>Сайты официальных организаций</c:v>
                </c:pt>
                <c:pt idx="8">
                  <c:v>Социальные сети </c:v>
                </c:pt>
                <c:pt idx="9">
                  <c:v>Горячие линии </c:v>
                </c:pt>
                <c:pt idx="10">
                  <c:v>Другое </c:v>
                </c:pt>
              </c:strCache>
            </c:strRef>
          </c:cat>
          <c:val>
            <c:numRef>
              <c:f>Лист1!$B$2:$B$12</c:f>
              <c:numCache>
                <c:formatCode>0%</c:formatCode>
                <c:ptCount val="11"/>
                <c:pt idx="0">
                  <c:v>0.24</c:v>
                </c:pt>
                <c:pt idx="1">
                  <c:v>0.6</c:v>
                </c:pt>
                <c:pt idx="2">
                  <c:v>0.3</c:v>
                </c:pt>
                <c:pt idx="3">
                  <c:v>0.17</c:v>
                </c:pt>
                <c:pt idx="4">
                  <c:v>0.1</c:v>
                </c:pt>
                <c:pt idx="5">
                  <c:v>0.36</c:v>
                </c:pt>
                <c:pt idx="6">
                  <c:v>0.1</c:v>
                </c:pt>
                <c:pt idx="7">
                  <c:v>0.25</c:v>
                </c:pt>
                <c:pt idx="8">
                  <c:v>0.01</c:v>
                </c:pt>
                <c:pt idx="9">
                  <c:v>0.04</c:v>
                </c:pt>
                <c:pt idx="10" formatCode="0.00%">
                  <c:v>1E-3</c:v>
                </c:pt>
              </c:numCache>
            </c:numRef>
          </c:val>
          <c:extLst xmlns:c16r2="http://schemas.microsoft.com/office/drawing/2015/06/chart">
            <c:ext xmlns:c16="http://schemas.microsoft.com/office/drawing/2014/chart" uri="{C3380CC4-5D6E-409C-BE32-E72D297353CC}">
              <c16:uniqueId val="{00000000-CBDB-4CDE-96C1-B9705B16F8C8}"/>
            </c:ext>
          </c:extLst>
        </c:ser>
        <c:ser>
          <c:idx val="1"/>
          <c:order val="1"/>
          <c:tx>
            <c:strRef>
              <c:f>Лист1!$C$1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Центральные газеты</c:v>
                </c:pt>
                <c:pt idx="1">
                  <c:v>Местные газеты</c:v>
                </c:pt>
                <c:pt idx="2">
                  <c:v>Центральное ТВ</c:v>
                </c:pt>
                <c:pt idx="3">
                  <c:v>Местное ТВ</c:v>
                </c:pt>
                <c:pt idx="4">
                  <c:v>Радио </c:v>
                </c:pt>
                <c:pt idx="5">
                  <c:v>Друзья и знакомые</c:v>
                </c:pt>
                <c:pt idx="6">
                  <c:v>Официальные сайты </c:v>
                </c:pt>
                <c:pt idx="7">
                  <c:v>Сайты официальных организаций</c:v>
                </c:pt>
                <c:pt idx="8">
                  <c:v>Социальные сети </c:v>
                </c:pt>
                <c:pt idx="9">
                  <c:v>Горячие линии </c:v>
                </c:pt>
                <c:pt idx="10">
                  <c:v>Другое </c:v>
                </c:pt>
              </c:strCache>
            </c:strRef>
          </c:cat>
          <c:val>
            <c:numRef>
              <c:f>Лист1!$C$2:$C$12</c:f>
              <c:numCache>
                <c:formatCode>0%</c:formatCode>
                <c:ptCount val="11"/>
                <c:pt idx="0">
                  <c:v>0.27</c:v>
                </c:pt>
                <c:pt idx="1">
                  <c:v>0.62</c:v>
                </c:pt>
                <c:pt idx="2">
                  <c:v>0.33</c:v>
                </c:pt>
                <c:pt idx="3">
                  <c:v>0.19</c:v>
                </c:pt>
                <c:pt idx="4">
                  <c:v>0.1</c:v>
                </c:pt>
                <c:pt idx="5">
                  <c:v>0.34</c:v>
                </c:pt>
                <c:pt idx="6">
                  <c:v>0.19</c:v>
                </c:pt>
                <c:pt idx="7">
                  <c:v>0.27</c:v>
                </c:pt>
                <c:pt idx="8">
                  <c:v>0.02</c:v>
                </c:pt>
                <c:pt idx="9">
                  <c:v>0.02</c:v>
                </c:pt>
                <c:pt idx="10">
                  <c:v>0.27</c:v>
                </c:pt>
              </c:numCache>
            </c:numRef>
          </c:val>
          <c:extLst xmlns:c16r2="http://schemas.microsoft.com/office/drawing/2015/06/chart">
            <c:ext xmlns:c16="http://schemas.microsoft.com/office/drawing/2014/chart" uri="{C3380CC4-5D6E-409C-BE32-E72D297353CC}">
              <c16:uniqueId val="{00000001-CBDB-4CDE-96C1-B9705B16F8C8}"/>
            </c:ext>
          </c:extLst>
        </c:ser>
        <c:dLbls>
          <c:showLegendKey val="0"/>
          <c:showVal val="0"/>
          <c:showCatName val="0"/>
          <c:showSerName val="0"/>
          <c:showPercent val="0"/>
          <c:showBubbleSize val="0"/>
        </c:dLbls>
        <c:gapWidth val="50"/>
        <c:overlap val="-27"/>
        <c:axId val="236588520"/>
        <c:axId val="236590480"/>
      </c:barChart>
      <c:catAx>
        <c:axId val="236588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6590480"/>
        <c:crosses val="autoZero"/>
        <c:auto val="1"/>
        <c:lblAlgn val="ctr"/>
        <c:lblOffset val="100"/>
        <c:noMultiLvlLbl val="0"/>
      </c:catAx>
      <c:valAx>
        <c:axId val="236590480"/>
        <c:scaling>
          <c:orientation val="minMax"/>
        </c:scaling>
        <c:delete val="1"/>
        <c:axPos val="l"/>
        <c:numFmt formatCode="0%" sourceLinked="1"/>
        <c:majorTickMark val="none"/>
        <c:minorTickMark val="none"/>
        <c:tickLblPos val="nextTo"/>
        <c:crossAx val="236588520"/>
        <c:crosses val="autoZero"/>
        <c:crossBetween val="between"/>
      </c:valAx>
      <c:spPr>
        <a:noFill/>
        <a:ln>
          <a:noFill/>
        </a:ln>
        <a:effectLst/>
      </c:spPr>
    </c:plotArea>
    <c:legend>
      <c:legendPos val="b"/>
      <c:layout>
        <c:manualLayout>
          <c:xMode val="edge"/>
          <c:yMode val="edge"/>
          <c:x val="0.80943959960904888"/>
          <c:y val="0.16488631889763783"/>
          <c:w val="0.16975526707810173"/>
          <c:h val="6.01136811023622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ru-RU" sz="1400" b="0" i="0" u="none" strike="noStrike" baseline="0" dirty="0" smtClean="0">
                <a:solidFill>
                  <a:schemeClr val="tx1"/>
                </a:solidFill>
                <a:effectLst/>
                <a:latin typeface="Arial" panose="020B0604020202020204" pitchFamily="34" charset="0"/>
                <a:cs typeface="Arial" panose="020B0604020202020204" pitchFamily="34" charset="0"/>
              </a:rPr>
              <a:t>Оценка защиты прав потребителей в районе проживания,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16706890268852442"/>
          <c:y val="8.31453124593721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9.6701771653543295E-2"/>
          <c:y val="0.19503124999999999"/>
          <c:w val="0.88663156167979007"/>
          <c:h val="0.52923006889763791"/>
        </c:manualLayout>
      </c:layout>
      <c:barChart>
        <c:barDir val="bar"/>
        <c:grouping val="percentStacked"/>
        <c:varyColors val="0"/>
        <c:ser>
          <c:idx val="0"/>
          <c:order val="0"/>
          <c:tx>
            <c:strRef>
              <c:f>Лист1!$B$1</c:f>
              <c:strCache>
                <c:ptCount val="1"/>
                <c:pt idx="0">
                  <c:v>Отлично</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3</c:v>
                </c:pt>
                <c:pt idx="1">
                  <c:v>11</c:v>
                </c:pt>
                <c:pt idx="2">
                  <c:v>10</c:v>
                </c:pt>
              </c:numCache>
            </c:numRef>
          </c:val>
          <c:extLst xmlns:c16r2="http://schemas.microsoft.com/office/drawing/2015/06/chart">
            <c:ext xmlns:c16="http://schemas.microsoft.com/office/drawing/2014/chart" uri="{C3380CC4-5D6E-409C-BE32-E72D297353CC}">
              <c16:uniqueId val="{00000000-7801-496D-B8AA-09078918FE66}"/>
            </c:ext>
          </c:extLst>
        </c:ser>
        <c:ser>
          <c:idx val="1"/>
          <c:order val="1"/>
          <c:tx>
            <c:strRef>
              <c:f>Лист1!$C$1</c:f>
              <c:strCache>
                <c:ptCount val="1"/>
                <c:pt idx="0">
                  <c:v>Хорошо</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15</c:v>
                </c:pt>
                <c:pt idx="1">
                  <c:v>31</c:v>
                </c:pt>
                <c:pt idx="2">
                  <c:v>34</c:v>
                </c:pt>
              </c:numCache>
            </c:numRef>
          </c:val>
          <c:extLst xmlns:c16r2="http://schemas.microsoft.com/office/drawing/2015/06/chart">
            <c:ext xmlns:c16="http://schemas.microsoft.com/office/drawing/2014/chart" uri="{C3380CC4-5D6E-409C-BE32-E72D297353CC}">
              <c16:uniqueId val="{00000001-7801-496D-B8AA-09078918FE66}"/>
            </c:ext>
          </c:extLst>
        </c:ser>
        <c:ser>
          <c:idx val="2"/>
          <c:order val="2"/>
          <c:tx>
            <c:strRef>
              <c:f>Лист1!$D$1</c:f>
              <c:strCache>
                <c:ptCount val="1"/>
                <c:pt idx="0">
                  <c:v>Удовлетворительно</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67</c:v>
                </c:pt>
                <c:pt idx="1">
                  <c:v>38</c:v>
                </c:pt>
                <c:pt idx="2">
                  <c:v>42</c:v>
                </c:pt>
              </c:numCache>
            </c:numRef>
          </c:val>
          <c:extLst xmlns:c16r2="http://schemas.microsoft.com/office/drawing/2015/06/chart">
            <c:ext xmlns:c16="http://schemas.microsoft.com/office/drawing/2014/chart" uri="{C3380CC4-5D6E-409C-BE32-E72D297353CC}">
              <c16:uniqueId val="{00000002-7801-496D-B8AA-09078918FE66}"/>
            </c:ext>
          </c:extLst>
        </c:ser>
        <c:ser>
          <c:idx val="3"/>
          <c:order val="3"/>
          <c:tx>
            <c:strRef>
              <c:f>Лист1!$E$1</c:f>
              <c:strCache>
                <c:ptCount val="1"/>
                <c:pt idx="0">
                  <c:v>Низко, очень низко</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14</c:v>
                </c:pt>
                <c:pt idx="1">
                  <c:v>20</c:v>
                </c:pt>
                <c:pt idx="2">
                  <c:v>13</c:v>
                </c:pt>
              </c:numCache>
            </c:numRef>
          </c:val>
          <c:extLst xmlns:c16r2="http://schemas.microsoft.com/office/drawing/2015/06/chart">
            <c:ext xmlns:c16="http://schemas.microsoft.com/office/drawing/2014/chart" uri="{C3380CC4-5D6E-409C-BE32-E72D297353CC}">
              <c16:uniqueId val="{00000003-7801-496D-B8AA-09078918FE66}"/>
            </c:ext>
          </c:extLst>
        </c:ser>
        <c:dLbls>
          <c:showLegendKey val="0"/>
          <c:showVal val="0"/>
          <c:showCatName val="0"/>
          <c:showSerName val="0"/>
          <c:showPercent val="0"/>
          <c:showBubbleSize val="0"/>
        </c:dLbls>
        <c:gapWidth val="50"/>
        <c:overlap val="100"/>
        <c:axId val="236590872"/>
        <c:axId val="236589696"/>
      </c:barChart>
      <c:catAx>
        <c:axId val="2365908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crossAx val="236589696"/>
        <c:crosses val="autoZero"/>
        <c:auto val="1"/>
        <c:lblAlgn val="ctr"/>
        <c:lblOffset val="100"/>
        <c:noMultiLvlLbl val="0"/>
      </c:catAx>
      <c:valAx>
        <c:axId val="236589696"/>
        <c:scaling>
          <c:orientation val="minMax"/>
        </c:scaling>
        <c:delete val="1"/>
        <c:axPos val="t"/>
        <c:numFmt formatCode="0%" sourceLinked="1"/>
        <c:majorTickMark val="none"/>
        <c:minorTickMark val="none"/>
        <c:tickLblPos val="nextTo"/>
        <c:crossAx val="236590872"/>
        <c:crosses val="autoZero"/>
        <c:crossBetween val="between"/>
      </c:valAx>
      <c:spPr>
        <a:noFill/>
        <a:ln>
          <a:noFill/>
        </a:ln>
        <a:effectLst/>
      </c:spPr>
    </c:plotArea>
    <c:legend>
      <c:legendPos val="b"/>
      <c:layout>
        <c:manualLayout>
          <c:xMode val="edge"/>
          <c:yMode val="edge"/>
          <c:x val="0.6923642212457729"/>
          <c:y val="0.73051131889763776"/>
          <c:w val="0.2903650221939762"/>
          <c:h val="0.2507386811023621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solidFill>
                  <a:schemeClr val="tx1"/>
                </a:solidFill>
                <a:effectLst/>
                <a:latin typeface="Arial" panose="020B0604020202020204" pitchFamily="34" charset="0"/>
                <a:cs typeface="Arial" panose="020B0604020202020204" pitchFamily="34" charset="0"/>
              </a:rPr>
              <a:t>Наличие опыта защиты своих прав как потребителя,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12550073350435811"/>
          <c:y val="7.76359546165884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barChart>
        <c:barDir val="col"/>
        <c:grouping val="clustered"/>
        <c:varyColors val="0"/>
        <c:ser>
          <c:idx val="0"/>
          <c:order val="0"/>
          <c:tx>
            <c:strRef>
              <c:f>Лист1!$B$1</c:f>
              <c:strCache>
                <c:ptCount val="1"/>
                <c:pt idx="0">
                  <c:v>Приходилось защищать</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32</c:v>
                </c:pt>
                <c:pt idx="1">
                  <c:v>45</c:v>
                </c:pt>
                <c:pt idx="2">
                  <c:v>41</c:v>
                </c:pt>
              </c:numCache>
            </c:numRef>
          </c:val>
          <c:extLst xmlns:c16r2="http://schemas.microsoft.com/office/drawing/2015/06/chart">
            <c:ext xmlns:c16="http://schemas.microsoft.com/office/drawing/2014/chart" uri="{C3380CC4-5D6E-409C-BE32-E72D297353CC}">
              <c16:uniqueId val="{00000000-841D-4510-9A10-B7F79207755E}"/>
            </c:ext>
          </c:extLst>
        </c:ser>
        <c:ser>
          <c:idx val="1"/>
          <c:order val="1"/>
          <c:tx>
            <c:strRef>
              <c:f>Лист1!$C$1</c:f>
              <c:strCache>
                <c:ptCount val="1"/>
                <c:pt idx="0">
                  <c:v>Не приходилось</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68</c:v>
                </c:pt>
                <c:pt idx="1">
                  <c:v>55</c:v>
                </c:pt>
                <c:pt idx="2">
                  <c:v>59</c:v>
                </c:pt>
              </c:numCache>
            </c:numRef>
          </c:val>
          <c:extLst xmlns:c16r2="http://schemas.microsoft.com/office/drawing/2015/06/chart">
            <c:ext xmlns:c16="http://schemas.microsoft.com/office/drawing/2014/chart" uri="{C3380CC4-5D6E-409C-BE32-E72D297353CC}">
              <c16:uniqueId val="{00000001-841D-4510-9A10-B7F79207755E}"/>
            </c:ext>
          </c:extLst>
        </c:ser>
        <c:dLbls>
          <c:showLegendKey val="0"/>
          <c:showVal val="0"/>
          <c:showCatName val="0"/>
          <c:showSerName val="0"/>
          <c:showPercent val="0"/>
          <c:showBubbleSize val="0"/>
        </c:dLbls>
        <c:gapWidth val="50"/>
        <c:axId val="236588128"/>
        <c:axId val="236588912"/>
      </c:barChart>
      <c:catAx>
        <c:axId val="23658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crossAx val="236588912"/>
        <c:crosses val="autoZero"/>
        <c:auto val="1"/>
        <c:lblAlgn val="ctr"/>
        <c:lblOffset val="100"/>
        <c:noMultiLvlLbl val="0"/>
      </c:catAx>
      <c:valAx>
        <c:axId val="236588912"/>
        <c:scaling>
          <c:orientation val="minMax"/>
        </c:scaling>
        <c:delete val="1"/>
        <c:axPos val="l"/>
        <c:numFmt formatCode="General" sourceLinked="1"/>
        <c:majorTickMark val="none"/>
        <c:minorTickMark val="none"/>
        <c:tickLblPos val="nextTo"/>
        <c:crossAx val="236588128"/>
        <c:crosses val="autoZero"/>
        <c:crossBetween val="between"/>
      </c:valAx>
      <c:spPr>
        <a:noFill/>
        <a:ln>
          <a:noFill/>
        </a:ln>
        <a:effectLst/>
      </c:spPr>
    </c:plotArea>
    <c:legend>
      <c:legendPos val="b"/>
      <c:layout>
        <c:manualLayout>
          <c:xMode val="edge"/>
          <c:yMode val="edge"/>
          <c:x val="0.69124879432588293"/>
          <c:y val="0.89388362445917335"/>
          <c:w val="0.30875126340975662"/>
          <c:h val="8.784909210162937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solidFill>
                  <a:schemeClr val="tx1"/>
                </a:solidFill>
                <a:effectLst/>
              </a:rPr>
              <a:t>Оценка успешности собственных действий </a:t>
            </a:r>
            <a:br>
              <a:rPr lang="ru-RU" sz="1400" b="0" i="0" u="none" strike="noStrike" baseline="0" dirty="0" smtClean="0">
                <a:solidFill>
                  <a:schemeClr val="tx1"/>
                </a:solidFill>
                <a:effectLst/>
              </a:rPr>
            </a:br>
            <a:r>
              <a:rPr lang="ru-RU" sz="1400" b="0" i="0" u="none" strike="noStrike" baseline="0" dirty="0" smtClean="0">
                <a:solidFill>
                  <a:schemeClr val="tx1"/>
                </a:solidFill>
                <a:effectLst/>
              </a:rPr>
              <a:t>по защите своих потребительских прав*,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22235174063207747"/>
          <c:y val="3.06097785825215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9.6701771653543295E-2"/>
          <c:y val="0.19503124999999999"/>
          <c:w val="0.88663156167979007"/>
          <c:h val="0.52923006889763791"/>
        </c:manualLayout>
      </c:layout>
      <c:barChart>
        <c:barDir val="bar"/>
        <c:grouping val="percentStacked"/>
        <c:varyColors val="0"/>
        <c:ser>
          <c:idx val="0"/>
          <c:order val="0"/>
          <c:tx>
            <c:strRef>
              <c:f>Лист1!$B$1</c:f>
              <c:strCache>
                <c:ptCount val="1"/>
                <c:pt idx="0">
                  <c:v>Не удалось отстоять свои права</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Лист1!$B$2:$B$4</c:f>
              <c:numCache>
                <c:formatCode>General</c:formatCode>
                <c:ptCount val="3"/>
                <c:pt idx="0">
                  <c:v>14</c:v>
                </c:pt>
                <c:pt idx="1">
                  <c:v>13</c:v>
                </c:pt>
                <c:pt idx="2">
                  <c:v>11</c:v>
                </c:pt>
              </c:numCache>
            </c:numRef>
          </c:val>
          <c:extLst xmlns:c16r2="http://schemas.microsoft.com/office/drawing/2015/06/chart">
            <c:ext xmlns:c16="http://schemas.microsoft.com/office/drawing/2014/chart" uri="{C3380CC4-5D6E-409C-BE32-E72D297353CC}">
              <c16:uniqueId val="{00000000-7801-496D-B8AA-09078918FE66}"/>
            </c:ext>
          </c:extLst>
        </c:ser>
        <c:ser>
          <c:idx val="1"/>
          <c:order val="1"/>
          <c:tx>
            <c:strRef>
              <c:f>Лист1!$C$1</c:f>
              <c:strCache>
                <c:ptCount val="1"/>
                <c:pt idx="0">
                  <c:v>Вопрос завис на рассмотрении</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Лист1!$C$2:$C$4</c:f>
              <c:numCache>
                <c:formatCode>General</c:formatCode>
                <c:ptCount val="3"/>
                <c:pt idx="0">
                  <c:v>9</c:v>
                </c:pt>
                <c:pt idx="1">
                  <c:v>5</c:v>
                </c:pt>
                <c:pt idx="2">
                  <c:v>5</c:v>
                </c:pt>
              </c:numCache>
            </c:numRef>
          </c:val>
          <c:extLst xmlns:c16r2="http://schemas.microsoft.com/office/drawing/2015/06/chart">
            <c:ext xmlns:c16="http://schemas.microsoft.com/office/drawing/2014/chart" uri="{C3380CC4-5D6E-409C-BE32-E72D297353CC}">
              <c16:uniqueId val="{00000001-7801-496D-B8AA-09078918FE66}"/>
            </c:ext>
          </c:extLst>
        </c:ser>
        <c:ser>
          <c:idx val="2"/>
          <c:order val="2"/>
          <c:tx>
            <c:strRef>
              <c:f>Лист1!$D$1</c:f>
              <c:strCache>
                <c:ptCount val="1"/>
                <c:pt idx="0">
                  <c:v>Завтруднились ответить</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Лист1!$D$2:$D$4</c:f>
              <c:numCache>
                <c:formatCode>General</c:formatCode>
                <c:ptCount val="3"/>
                <c:pt idx="0">
                  <c:v>2</c:v>
                </c:pt>
                <c:pt idx="1">
                  <c:v>8</c:v>
                </c:pt>
                <c:pt idx="2">
                  <c:v>3</c:v>
                </c:pt>
              </c:numCache>
            </c:numRef>
          </c:val>
          <c:extLst xmlns:c16r2="http://schemas.microsoft.com/office/drawing/2015/06/chart">
            <c:ext xmlns:c16="http://schemas.microsoft.com/office/drawing/2014/chart" uri="{C3380CC4-5D6E-409C-BE32-E72D297353CC}">
              <c16:uniqueId val="{00000002-7801-496D-B8AA-09078918FE66}"/>
            </c:ext>
          </c:extLst>
        </c:ser>
        <c:ser>
          <c:idx val="3"/>
          <c:order val="3"/>
          <c:tx>
            <c:strRef>
              <c:f>Лист1!$E$1</c:f>
              <c:strCache>
                <c:ptCount val="1"/>
                <c:pt idx="0">
                  <c:v>Частично удалось</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Лист1!$E$2:$E$4</c:f>
              <c:numCache>
                <c:formatCode>General</c:formatCode>
                <c:ptCount val="3"/>
                <c:pt idx="0">
                  <c:v>39</c:v>
                </c:pt>
                <c:pt idx="1">
                  <c:v>27</c:v>
                </c:pt>
                <c:pt idx="2">
                  <c:v>26</c:v>
                </c:pt>
              </c:numCache>
            </c:numRef>
          </c:val>
          <c:extLst xmlns:c16r2="http://schemas.microsoft.com/office/drawing/2015/06/chart">
            <c:ext xmlns:c16="http://schemas.microsoft.com/office/drawing/2014/chart" uri="{C3380CC4-5D6E-409C-BE32-E72D297353CC}">
              <c16:uniqueId val="{00000003-7801-496D-B8AA-09078918FE66}"/>
            </c:ext>
          </c:extLst>
        </c:ser>
        <c:ser>
          <c:idx val="4"/>
          <c:order val="4"/>
          <c:tx>
            <c:strRef>
              <c:f>Лист1!$F$1</c:f>
              <c:strCache>
                <c:ptCount val="1"/>
                <c:pt idx="0">
                  <c:v>Полностью удалось</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Лист1!$A$2:$A$4</c:f>
              <c:numCache>
                <c:formatCode>General</c:formatCode>
                <c:ptCount val="3"/>
                <c:pt idx="0">
                  <c:v>2015</c:v>
                </c:pt>
                <c:pt idx="1">
                  <c:v>2016</c:v>
                </c:pt>
                <c:pt idx="2">
                  <c:v>2017</c:v>
                </c:pt>
              </c:numCache>
            </c:numRef>
          </c:cat>
          <c:val>
            <c:numRef>
              <c:f>Лист1!$F$2:$F$4</c:f>
              <c:numCache>
                <c:formatCode>General</c:formatCode>
                <c:ptCount val="3"/>
                <c:pt idx="0">
                  <c:v>36</c:v>
                </c:pt>
                <c:pt idx="1">
                  <c:v>47</c:v>
                </c:pt>
                <c:pt idx="2">
                  <c:v>55</c:v>
                </c:pt>
              </c:numCache>
            </c:numRef>
          </c:val>
          <c:extLst xmlns:c16r2="http://schemas.microsoft.com/office/drawing/2015/06/chart">
            <c:ext xmlns:c16="http://schemas.microsoft.com/office/drawing/2014/chart" uri="{C3380CC4-5D6E-409C-BE32-E72D297353CC}">
              <c16:uniqueId val="{00000000-44D4-4444-805D-A73D68D85A4E}"/>
            </c:ext>
          </c:extLst>
        </c:ser>
        <c:dLbls>
          <c:showLegendKey val="0"/>
          <c:showVal val="0"/>
          <c:showCatName val="0"/>
          <c:showSerName val="0"/>
          <c:showPercent val="0"/>
          <c:showBubbleSize val="0"/>
        </c:dLbls>
        <c:gapWidth val="50"/>
        <c:overlap val="100"/>
        <c:axId val="191197040"/>
        <c:axId val="191200176"/>
      </c:barChart>
      <c:catAx>
        <c:axId val="1911970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crossAx val="191200176"/>
        <c:crosses val="autoZero"/>
        <c:auto val="1"/>
        <c:lblAlgn val="ctr"/>
        <c:lblOffset val="100"/>
        <c:noMultiLvlLbl val="0"/>
      </c:catAx>
      <c:valAx>
        <c:axId val="191200176"/>
        <c:scaling>
          <c:orientation val="minMax"/>
        </c:scaling>
        <c:delete val="1"/>
        <c:axPos val="t"/>
        <c:numFmt formatCode="0%" sourceLinked="1"/>
        <c:majorTickMark val="none"/>
        <c:minorTickMark val="none"/>
        <c:tickLblPos val="nextTo"/>
        <c:crossAx val="191197040"/>
        <c:crosses val="autoZero"/>
        <c:crossBetween val="between"/>
      </c:valAx>
      <c:spPr>
        <a:noFill/>
        <a:ln>
          <a:noFill/>
        </a:ln>
        <a:effectLst/>
      </c:spPr>
    </c:plotArea>
    <c:legend>
      <c:legendPos val="b"/>
      <c:layout>
        <c:manualLayout>
          <c:xMode val="edge"/>
          <c:yMode val="edge"/>
          <c:x val="0.52454132034570122"/>
          <c:y val="0.73051131889763776"/>
          <c:w val="0.45818792309404799"/>
          <c:h val="0.2507386811023621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ru-RU" sz="1400" b="0" i="0" u="none" strike="noStrike" baseline="0" dirty="0" smtClean="0">
                <a:effectLst/>
              </a:rPr>
              <a:t>Оценка уровня защиты прав предпринимателей в районе проживания, %</a:t>
            </a:r>
            <a:endParaRPr lang="ru-RU" sz="1400" dirty="0">
              <a:solidFill>
                <a:schemeClr val="tx1"/>
              </a:solidFill>
              <a:latin typeface="Arial" panose="020B0604020202020204" pitchFamily="34" charset="0"/>
              <a:cs typeface="Arial" panose="020B0604020202020204" pitchFamily="34" charset="0"/>
            </a:endParaRPr>
          </a:p>
        </c:rich>
      </c:tx>
      <c:layout>
        <c:manualLayout>
          <c:xMode val="edge"/>
          <c:yMode val="edge"/>
          <c:x val="0.22235174063207747"/>
          <c:y val="3.06097785825215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ru-RU"/>
        </a:p>
      </c:txPr>
    </c:title>
    <c:autoTitleDeleted val="0"/>
    <c:plotArea>
      <c:layout>
        <c:manualLayout>
          <c:layoutTarget val="inner"/>
          <c:xMode val="edge"/>
          <c:yMode val="edge"/>
          <c:x val="9.6701771653543295E-2"/>
          <c:y val="0.19503124999999999"/>
          <c:w val="0.88663156167979007"/>
          <c:h val="0.42419329087268709"/>
        </c:manualLayout>
      </c:layout>
      <c:barChart>
        <c:barDir val="bar"/>
        <c:grouping val="percentStacked"/>
        <c:varyColors val="0"/>
        <c:ser>
          <c:idx val="0"/>
          <c:order val="0"/>
          <c:tx>
            <c:strRef>
              <c:f>Лист1!$B$1</c:f>
              <c:strCache>
                <c:ptCount val="1"/>
                <c:pt idx="0">
                  <c:v>Отлично</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Лист1!$A$2:$A$3</c:f>
              <c:numCache>
                <c:formatCode>General</c:formatCode>
                <c:ptCount val="2"/>
                <c:pt idx="0">
                  <c:v>2016</c:v>
                </c:pt>
                <c:pt idx="1">
                  <c:v>2017</c:v>
                </c:pt>
              </c:numCache>
            </c:numRef>
          </c:cat>
          <c:val>
            <c:numRef>
              <c:f>Лист1!$B$2:$B$3</c:f>
              <c:numCache>
                <c:formatCode>General</c:formatCode>
                <c:ptCount val="2"/>
                <c:pt idx="0">
                  <c:v>6</c:v>
                </c:pt>
                <c:pt idx="1">
                  <c:v>8</c:v>
                </c:pt>
              </c:numCache>
            </c:numRef>
          </c:val>
          <c:extLst xmlns:c16r2="http://schemas.microsoft.com/office/drawing/2015/06/chart">
            <c:ext xmlns:c16="http://schemas.microsoft.com/office/drawing/2014/chart" uri="{C3380CC4-5D6E-409C-BE32-E72D297353CC}">
              <c16:uniqueId val="{00000000-07E6-4AEB-B54C-407D96F1A565}"/>
            </c:ext>
          </c:extLst>
        </c:ser>
        <c:ser>
          <c:idx val="1"/>
          <c:order val="1"/>
          <c:tx>
            <c:strRef>
              <c:f>Лист1!$C$1</c:f>
              <c:strCache>
                <c:ptCount val="1"/>
                <c:pt idx="0">
                  <c:v>Хорошо</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Лист1!$A$2:$A$3</c:f>
              <c:numCache>
                <c:formatCode>General</c:formatCode>
                <c:ptCount val="2"/>
                <c:pt idx="0">
                  <c:v>2016</c:v>
                </c:pt>
                <c:pt idx="1">
                  <c:v>2017</c:v>
                </c:pt>
              </c:numCache>
            </c:numRef>
          </c:cat>
          <c:val>
            <c:numRef>
              <c:f>Лист1!$C$2:$C$3</c:f>
              <c:numCache>
                <c:formatCode>General</c:formatCode>
                <c:ptCount val="2"/>
                <c:pt idx="0">
                  <c:v>30</c:v>
                </c:pt>
                <c:pt idx="1">
                  <c:v>34</c:v>
                </c:pt>
              </c:numCache>
            </c:numRef>
          </c:val>
          <c:extLst xmlns:c16r2="http://schemas.microsoft.com/office/drawing/2015/06/chart">
            <c:ext xmlns:c16="http://schemas.microsoft.com/office/drawing/2014/chart" uri="{C3380CC4-5D6E-409C-BE32-E72D297353CC}">
              <c16:uniqueId val="{00000001-07E6-4AEB-B54C-407D96F1A565}"/>
            </c:ext>
          </c:extLst>
        </c:ser>
        <c:ser>
          <c:idx val="2"/>
          <c:order val="2"/>
          <c:tx>
            <c:strRef>
              <c:f>Лист1!$D$1</c:f>
              <c:strCache>
                <c:ptCount val="1"/>
                <c:pt idx="0">
                  <c:v>Удовлетворительно</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Лист1!$A$2:$A$3</c:f>
              <c:numCache>
                <c:formatCode>General</c:formatCode>
                <c:ptCount val="2"/>
                <c:pt idx="0">
                  <c:v>2016</c:v>
                </c:pt>
                <c:pt idx="1">
                  <c:v>2017</c:v>
                </c:pt>
              </c:numCache>
            </c:numRef>
          </c:cat>
          <c:val>
            <c:numRef>
              <c:f>Лист1!$D$2:$D$3</c:f>
              <c:numCache>
                <c:formatCode>General</c:formatCode>
                <c:ptCount val="2"/>
                <c:pt idx="0">
                  <c:v>47</c:v>
                </c:pt>
                <c:pt idx="1">
                  <c:v>44</c:v>
                </c:pt>
              </c:numCache>
            </c:numRef>
          </c:val>
          <c:extLst xmlns:c16r2="http://schemas.microsoft.com/office/drawing/2015/06/chart">
            <c:ext xmlns:c16="http://schemas.microsoft.com/office/drawing/2014/chart" uri="{C3380CC4-5D6E-409C-BE32-E72D297353CC}">
              <c16:uniqueId val="{00000002-07E6-4AEB-B54C-407D96F1A565}"/>
            </c:ext>
          </c:extLst>
        </c:ser>
        <c:ser>
          <c:idx val="3"/>
          <c:order val="3"/>
          <c:tx>
            <c:strRef>
              <c:f>Лист1!$E$1</c:f>
              <c:strCache>
                <c:ptCount val="1"/>
                <c:pt idx="0">
                  <c:v>Низко</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Лист1!$A$2:$A$3</c:f>
              <c:numCache>
                <c:formatCode>General</c:formatCode>
                <c:ptCount val="2"/>
                <c:pt idx="0">
                  <c:v>2016</c:v>
                </c:pt>
                <c:pt idx="1">
                  <c:v>2017</c:v>
                </c:pt>
              </c:numCache>
            </c:numRef>
          </c:cat>
          <c:val>
            <c:numRef>
              <c:f>Лист1!$E$2:$E$3</c:f>
              <c:numCache>
                <c:formatCode>General</c:formatCode>
                <c:ptCount val="2"/>
                <c:pt idx="0">
                  <c:v>11</c:v>
                </c:pt>
                <c:pt idx="1">
                  <c:v>11</c:v>
                </c:pt>
              </c:numCache>
            </c:numRef>
          </c:val>
          <c:extLst xmlns:c16r2="http://schemas.microsoft.com/office/drawing/2015/06/chart">
            <c:ext xmlns:c16="http://schemas.microsoft.com/office/drawing/2014/chart" uri="{C3380CC4-5D6E-409C-BE32-E72D297353CC}">
              <c16:uniqueId val="{00000003-07E6-4AEB-B54C-407D96F1A565}"/>
            </c:ext>
          </c:extLst>
        </c:ser>
        <c:ser>
          <c:idx val="4"/>
          <c:order val="4"/>
          <c:tx>
            <c:strRef>
              <c:f>Лист1!$F$1</c:f>
              <c:strCache>
                <c:ptCount val="1"/>
                <c:pt idx="0">
                  <c:v>Очень низко</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Лист1!$A$2:$A$3</c:f>
              <c:numCache>
                <c:formatCode>General</c:formatCode>
                <c:ptCount val="2"/>
                <c:pt idx="0">
                  <c:v>2016</c:v>
                </c:pt>
                <c:pt idx="1">
                  <c:v>2017</c:v>
                </c:pt>
              </c:numCache>
            </c:numRef>
          </c:cat>
          <c:val>
            <c:numRef>
              <c:f>Лист1!$F$2:$F$3</c:f>
              <c:numCache>
                <c:formatCode>General</c:formatCode>
                <c:ptCount val="2"/>
                <c:pt idx="0">
                  <c:v>6</c:v>
                </c:pt>
                <c:pt idx="1">
                  <c:v>3</c:v>
                </c:pt>
              </c:numCache>
            </c:numRef>
          </c:val>
          <c:extLst xmlns:c16r2="http://schemas.microsoft.com/office/drawing/2015/06/chart">
            <c:ext xmlns:c16="http://schemas.microsoft.com/office/drawing/2014/chart" uri="{C3380CC4-5D6E-409C-BE32-E72D297353CC}">
              <c16:uniqueId val="{00000004-07E6-4AEB-B54C-407D96F1A565}"/>
            </c:ext>
          </c:extLst>
        </c:ser>
        <c:dLbls>
          <c:showLegendKey val="0"/>
          <c:showVal val="0"/>
          <c:showCatName val="0"/>
          <c:showSerName val="0"/>
          <c:showPercent val="0"/>
          <c:showBubbleSize val="0"/>
        </c:dLbls>
        <c:gapWidth val="50"/>
        <c:overlap val="100"/>
        <c:axId val="191198608"/>
        <c:axId val="191196648"/>
      </c:barChart>
      <c:catAx>
        <c:axId val="191198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crossAx val="191196648"/>
        <c:crosses val="autoZero"/>
        <c:auto val="1"/>
        <c:lblAlgn val="ctr"/>
        <c:lblOffset val="100"/>
        <c:noMultiLvlLbl val="0"/>
      </c:catAx>
      <c:valAx>
        <c:axId val="191196648"/>
        <c:scaling>
          <c:orientation val="minMax"/>
        </c:scaling>
        <c:delete val="1"/>
        <c:axPos val="t"/>
        <c:numFmt formatCode="0%" sourceLinked="1"/>
        <c:majorTickMark val="none"/>
        <c:minorTickMark val="none"/>
        <c:tickLblPos val="nextTo"/>
        <c:crossAx val="191198608"/>
        <c:crosses val="autoZero"/>
        <c:crossBetween val="between"/>
      </c:valAx>
      <c:spPr>
        <a:noFill/>
        <a:ln>
          <a:noFill/>
        </a:ln>
        <a:effectLst/>
      </c:spPr>
    </c:plotArea>
    <c:legend>
      <c:legendPos val="b"/>
      <c:layout>
        <c:manualLayout>
          <c:xMode val="edge"/>
          <c:yMode val="edge"/>
          <c:x val="0.45938654705508508"/>
          <c:y val="0.59807337694467455"/>
          <c:w val="0.45818792309404799"/>
          <c:h val="0.2964068109638221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6B3E4C6C-07B2-476D-A784-EB3E22A8CA2E}" type="datetimeFigureOut">
              <a:rPr lang="ru-RU"/>
              <a:pPr>
                <a:defRPr/>
              </a:pPr>
              <a:t>31.10.2017</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C7E1177-6F43-449C-89A4-D698DF045B78}" type="slidenum">
              <a:rPr lang="ru-RU" altLang="ru-RU"/>
              <a:pPr>
                <a:defRPr/>
              </a:pPr>
              <a:t>‹#›</a:t>
            </a:fld>
            <a:endParaRPr lang="ru-RU" altLang="ru-RU"/>
          </a:p>
        </p:txBody>
      </p:sp>
    </p:spTree>
    <p:extLst>
      <p:ext uri="{BB962C8B-B14F-4D97-AF65-F5344CB8AC3E}">
        <p14:creationId xmlns:p14="http://schemas.microsoft.com/office/powerpoint/2010/main" val="68730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9DC3396-3717-4B2F-8FAC-4CED317441F1}" type="datetimeFigureOut">
              <a:rPr lang="ru-RU"/>
              <a:pPr>
                <a:defRPr/>
              </a:pPr>
              <a:t>31.10.2017</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dirty="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935D529-C784-4B5D-AE1C-DD366DAA3ECC}" type="slidenum">
              <a:rPr lang="ru-RU" altLang="ru-RU"/>
              <a:pPr>
                <a:defRPr/>
              </a:pPr>
              <a:t>‹#›</a:t>
            </a:fld>
            <a:endParaRPr lang="ru-RU" altLang="ru-RU"/>
          </a:p>
        </p:txBody>
      </p:sp>
    </p:spTree>
    <p:extLst>
      <p:ext uri="{BB962C8B-B14F-4D97-AF65-F5344CB8AC3E}">
        <p14:creationId xmlns:p14="http://schemas.microsoft.com/office/powerpoint/2010/main" val="24174369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04E2F30B-43D4-4B81-B064-3EDB07C3D2C1}" type="slidenum">
              <a:rPr lang="ru-RU" altLang="ru-RU"/>
              <a:pPr/>
              <a:t>1</a:t>
            </a:fld>
            <a:endParaRPr lang="ru-RU" altLang="ru-RU"/>
          </a:p>
        </p:txBody>
      </p:sp>
      <p:sp>
        <p:nvSpPr>
          <p:cNvPr id="13313" name="Rectangle 1"/>
          <p:cNvSpPr txBox="1">
            <a:spLocks noGrp="1" noRot="1" noChangeAspect="1" noChangeArrowheads="1"/>
          </p:cNvSpPr>
          <p:nvPr>
            <p:ph type="sldImg"/>
          </p:nvPr>
        </p:nvSpPr>
        <p:spPr bwMode="auto">
          <a:xfrm>
            <a:off x="1371600" y="1143000"/>
            <a:ext cx="41148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4" name="Rectangle 2"/>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ru-RU" altLang="ru-RU" sz="2000">
              <a:latin typeface="Arial" panose="020B0604020202020204" pitchFamily="34" charset="0"/>
              <a:ea typeface="Microsoft YaHei" panose="020B0503020204020204" pitchFamily="34" charset="-122"/>
            </a:endParaRPr>
          </a:p>
        </p:txBody>
      </p:sp>
      <p:sp>
        <p:nvSpPr>
          <p:cNvPr id="13315" name="Text Box 3"/>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Tree>
    <p:extLst>
      <p:ext uri="{BB962C8B-B14F-4D97-AF65-F5344CB8AC3E}">
        <p14:creationId xmlns:p14="http://schemas.microsoft.com/office/powerpoint/2010/main" val="4027123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5"/>
          <p:cNvSpPr>
            <a:spLocks noGrp="1"/>
          </p:cNvSpPr>
          <p:nvPr>
            <p:ph type="sldNum" sz="quarter" idx="10"/>
          </p:nvPr>
        </p:nvSpPr>
        <p:spPr/>
        <p:txBody>
          <a:bodyPr/>
          <a:lstStyle>
            <a:lvl1pPr>
              <a:defRPr/>
            </a:lvl1pPr>
          </a:lstStyle>
          <a:p>
            <a:pPr>
              <a:defRPr/>
            </a:pPr>
            <a:fld id="{0EB4AD9D-0E44-4700-9F81-63E40A2E7C24}" type="slidenum">
              <a:rPr lang="ru-RU" altLang="ru-RU"/>
              <a:pPr>
                <a:defRPr/>
              </a:pPr>
              <a:t>‹#›</a:t>
            </a:fld>
            <a:endParaRPr lang="ru-RU" altLang="ru-RU"/>
          </a:p>
        </p:txBody>
      </p:sp>
    </p:spTree>
    <p:extLst>
      <p:ext uri="{BB962C8B-B14F-4D97-AF65-F5344CB8AC3E}">
        <p14:creationId xmlns:p14="http://schemas.microsoft.com/office/powerpoint/2010/main" val="4091402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5"/>
          <p:cNvSpPr>
            <a:spLocks noGrp="1"/>
          </p:cNvSpPr>
          <p:nvPr>
            <p:ph type="sldNum" sz="quarter" idx="10"/>
          </p:nvPr>
        </p:nvSpPr>
        <p:spPr/>
        <p:txBody>
          <a:bodyPr/>
          <a:lstStyle>
            <a:lvl1pPr>
              <a:defRPr/>
            </a:lvl1pPr>
          </a:lstStyle>
          <a:p>
            <a:pPr>
              <a:defRPr/>
            </a:pPr>
            <a:fld id="{13277239-CE57-4B04-A49C-52A666757D5C}" type="slidenum">
              <a:rPr lang="ru-RU" altLang="ru-RU"/>
              <a:pPr>
                <a:defRPr/>
              </a:pPr>
              <a:t>‹#›</a:t>
            </a:fld>
            <a:endParaRPr lang="ru-RU" altLang="ru-RU"/>
          </a:p>
        </p:txBody>
      </p:sp>
    </p:spTree>
    <p:extLst>
      <p:ext uri="{BB962C8B-B14F-4D97-AF65-F5344CB8AC3E}">
        <p14:creationId xmlns:p14="http://schemas.microsoft.com/office/powerpoint/2010/main" val="3405735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836613"/>
            <a:ext cx="2057400" cy="52895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836613"/>
            <a:ext cx="6019800" cy="52895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5"/>
          <p:cNvSpPr>
            <a:spLocks noGrp="1"/>
          </p:cNvSpPr>
          <p:nvPr>
            <p:ph type="sldNum" sz="quarter" idx="10"/>
          </p:nvPr>
        </p:nvSpPr>
        <p:spPr/>
        <p:txBody>
          <a:bodyPr/>
          <a:lstStyle>
            <a:lvl1pPr>
              <a:defRPr/>
            </a:lvl1pPr>
          </a:lstStyle>
          <a:p>
            <a:pPr>
              <a:defRPr/>
            </a:pPr>
            <a:fld id="{1527712E-8ADA-49FC-B043-1A822D97AEE0}" type="slidenum">
              <a:rPr lang="ru-RU" altLang="ru-RU"/>
              <a:pPr>
                <a:defRPr/>
              </a:pPr>
              <a:t>‹#›</a:t>
            </a:fld>
            <a:endParaRPr lang="ru-RU" altLang="ru-RU"/>
          </a:p>
        </p:txBody>
      </p:sp>
    </p:spTree>
    <p:extLst>
      <p:ext uri="{BB962C8B-B14F-4D97-AF65-F5344CB8AC3E}">
        <p14:creationId xmlns:p14="http://schemas.microsoft.com/office/powerpoint/2010/main" val="3430033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Номер слайда 5"/>
          <p:cNvSpPr>
            <a:spLocks noGrp="1"/>
          </p:cNvSpPr>
          <p:nvPr>
            <p:ph type="sldNum" sz="quarter" idx="10"/>
          </p:nvPr>
        </p:nvSpPr>
        <p:spPr/>
        <p:txBody>
          <a:bodyPr/>
          <a:lstStyle>
            <a:lvl1pPr>
              <a:defRPr/>
            </a:lvl1pPr>
          </a:lstStyle>
          <a:p>
            <a:pPr>
              <a:defRPr/>
            </a:pPr>
            <a:fld id="{D78EFDF5-F8A2-4F99-B40D-712872F3B119}" type="slidenum">
              <a:rPr lang="ru-RU" altLang="ru-RU"/>
              <a:pPr>
                <a:defRPr/>
              </a:pPr>
              <a:t>‹#›</a:t>
            </a:fld>
            <a:endParaRPr lang="ru-RU" altLang="ru-RU"/>
          </a:p>
        </p:txBody>
      </p:sp>
    </p:spTree>
    <p:extLst>
      <p:ext uri="{BB962C8B-B14F-4D97-AF65-F5344CB8AC3E}">
        <p14:creationId xmlns:p14="http://schemas.microsoft.com/office/powerpoint/2010/main" val="4037822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3" name="Picture 6" descr="Prezent_Logo_R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692150"/>
            <a:ext cx="33845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userDrawn="1"/>
        </p:nvSpPr>
        <p:spPr bwMode="auto">
          <a:xfrm>
            <a:off x="1476375" y="1196410"/>
            <a:ext cx="3610284" cy="215444"/>
          </a:xfrm>
          <a:prstGeom prst="rect">
            <a:avLst/>
          </a:prstGeom>
          <a:noFill/>
          <a:ln>
            <a:noFill/>
          </a:ln>
          <a:effectLs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ru-RU" altLang="ru-RU" sz="80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ru-RU" sz="800" b="0" i="0" kern="1200" dirty="0" smtClean="0">
                <a:solidFill>
                  <a:schemeClr val="bg1"/>
                </a:solidFill>
                <a:effectLst/>
                <a:latin typeface="Tahoma" panose="020B0604030504040204" pitchFamily="34" charset="0"/>
                <a:ea typeface="Tahoma" panose="020B0604030504040204" pitchFamily="34" charset="0"/>
                <a:cs typeface="Tahoma" panose="020B0604030504040204" pitchFamily="34" charset="0"/>
              </a:rPr>
              <a:t>Центр исследования социальных систем</a:t>
            </a:r>
            <a:r>
              <a:rPr lang="en-US" sz="800" b="0" i="0" kern="1200" dirty="0" smtClean="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ru-RU" altLang="ru-RU" sz="800" dirty="0" smtClean="0">
                <a:solidFill>
                  <a:schemeClr val="bg1"/>
                </a:solidFill>
                <a:latin typeface="Tahoma" pitchFamily="34" charset="0"/>
              </a:rPr>
              <a:t>факультета социальных наук </a:t>
            </a:r>
          </a:p>
        </p:txBody>
      </p:sp>
      <p:sp>
        <p:nvSpPr>
          <p:cNvPr id="2" name="Заголовок 1"/>
          <p:cNvSpPr>
            <a:spLocks noGrp="1"/>
          </p:cNvSpPr>
          <p:nvPr>
            <p:ph type="ctrTitle"/>
          </p:nvPr>
        </p:nvSpPr>
        <p:spPr>
          <a:xfrm>
            <a:off x="757238" y="1824026"/>
            <a:ext cx="3600448" cy="2071701"/>
          </a:xfrm>
          <a:prstGeom prst="rect">
            <a:avLst/>
          </a:prstGeom>
        </p:spPr>
        <p:txBody>
          <a:bodyPr>
            <a:normAutofit/>
          </a:bodyPr>
          <a:lstStyle>
            <a:lvl1pPr algn="l">
              <a:defRPr sz="3600" baseline="0">
                <a:solidFill>
                  <a:schemeClr val="bg1"/>
                </a:solidFill>
                <a:latin typeface="DendaNewC" pitchFamily="2"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66332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5"/>
          <p:cNvSpPr>
            <a:spLocks noGrp="1"/>
          </p:cNvSpPr>
          <p:nvPr>
            <p:ph type="sldNum" sz="quarter" idx="10"/>
          </p:nvPr>
        </p:nvSpPr>
        <p:spPr/>
        <p:txBody>
          <a:bodyPr/>
          <a:lstStyle>
            <a:lvl1pPr>
              <a:defRPr/>
            </a:lvl1pPr>
          </a:lstStyle>
          <a:p>
            <a:pPr>
              <a:defRPr/>
            </a:pPr>
            <a:fld id="{0330B2C7-FD83-4FA5-9233-6581BABB946D}" type="slidenum">
              <a:rPr lang="ru-RU" altLang="ru-RU"/>
              <a:pPr>
                <a:defRPr/>
              </a:pPr>
              <a:t>‹#›</a:t>
            </a:fld>
            <a:endParaRPr lang="ru-RU" altLang="ru-RU"/>
          </a:p>
        </p:txBody>
      </p:sp>
    </p:spTree>
    <p:extLst>
      <p:ext uri="{BB962C8B-B14F-4D97-AF65-F5344CB8AC3E}">
        <p14:creationId xmlns:p14="http://schemas.microsoft.com/office/powerpoint/2010/main" val="1831828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5"/>
          <p:cNvSpPr>
            <a:spLocks noGrp="1"/>
          </p:cNvSpPr>
          <p:nvPr>
            <p:ph type="sldNum" sz="quarter" idx="10"/>
          </p:nvPr>
        </p:nvSpPr>
        <p:spPr/>
        <p:txBody>
          <a:bodyPr/>
          <a:lstStyle>
            <a:lvl1pPr>
              <a:defRPr/>
            </a:lvl1pPr>
          </a:lstStyle>
          <a:p>
            <a:pPr>
              <a:defRPr/>
            </a:pPr>
            <a:fld id="{3686CB72-4A5E-48F2-A33B-D9F9ADD35DB8}" type="slidenum">
              <a:rPr lang="ru-RU" altLang="ru-RU"/>
              <a:pPr>
                <a:defRPr/>
              </a:pPr>
              <a:t>‹#›</a:t>
            </a:fld>
            <a:endParaRPr lang="ru-RU" altLang="ru-RU"/>
          </a:p>
        </p:txBody>
      </p:sp>
    </p:spTree>
    <p:extLst>
      <p:ext uri="{BB962C8B-B14F-4D97-AF65-F5344CB8AC3E}">
        <p14:creationId xmlns:p14="http://schemas.microsoft.com/office/powerpoint/2010/main" val="267038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16113"/>
            <a:ext cx="4038600" cy="4210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16113"/>
            <a:ext cx="4038600" cy="4210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5"/>
          <p:cNvSpPr>
            <a:spLocks noGrp="1"/>
          </p:cNvSpPr>
          <p:nvPr>
            <p:ph type="sldNum" sz="quarter" idx="10"/>
          </p:nvPr>
        </p:nvSpPr>
        <p:spPr/>
        <p:txBody>
          <a:bodyPr/>
          <a:lstStyle>
            <a:lvl1pPr>
              <a:defRPr/>
            </a:lvl1pPr>
          </a:lstStyle>
          <a:p>
            <a:pPr>
              <a:defRPr/>
            </a:pPr>
            <a:fld id="{3AFA597C-DA07-4978-B659-DFE725DA83E2}" type="slidenum">
              <a:rPr lang="ru-RU" altLang="ru-RU"/>
              <a:pPr>
                <a:defRPr/>
              </a:pPr>
              <a:t>‹#›</a:t>
            </a:fld>
            <a:endParaRPr lang="ru-RU" altLang="ru-RU"/>
          </a:p>
        </p:txBody>
      </p:sp>
    </p:spTree>
    <p:extLst>
      <p:ext uri="{BB962C8B-B14F-4D97-AF65-F5344CB8AC3E}">
        <p14:creationId xmlns:p14="http://schemas.microsoft.com/office/powerpoint/2010/main" val="184827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5"/>
          <p:cNvSpPr>
            <a:spLocks noGrp="1"/>
          </p:cNvSpPr>
          <p:nvPr>
            <p:ph type="sldNum" sz="quarter" idx="10"/>
          </p:nvPr>
        </p:nvSpPr>
        <p:spPr/>
        <p:txBody>
          <a:bodyPr/>
          <a:lstStyle>
            <a:lvl1pPr>
              <a:defRPr/>
            </a:lvl1pPr>
          </a:lstStyle>
          <a:p>
            <a:pPr>
              <a:defRPr/>
            </a:pPr>
            <a:fld id="{FEE5662E-90D3-44AE-BBEB-D662213367FB}" type="slidenum">
              <a:rPr lang="ru-RU" altLang="ru-RU"/>
              <a:pPr>
                <a:defRPr/>
              </a:pPr>
              <a:t>‹#›</a:t>
            </a:fld>
            <a:endParaRPr lang="ru-RU" altLang="ru-RU"/>
          </a:p>
        </p:txBody>
      </p:sp>
    </p:spTree>
    <p:extLst>
      <p:ext uri="{BB962C8B-B14F-4D97-AF65-F5344CB8AC3E}">
        <p14:creationId xmlns:p14="http://schemas.microsoft.com/office/powerpoint/2010/main" val="349369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5"/>
          <p:cNvSpPr>
            <a:spLocks noGrp="1"/>
          </p:cNvSpPr>
          <p:nvPr>
            <p:ph type="sldNum" sz="quarter" idx="10"/>
          </p:nvPr>
        </p:nvSpPr>
        <p:spPr/>
        <p:txBody>
          <a:bodyPr/>
          <a:lstStyle>
            <a:lvl1pPr>
              <a:defRPr/>
            </a:lvl1pPr>
          </a:lstStyle>
          <a:p>
            <a:pPr>
              <a:defRPr/>
            </a:pPr>
            <a:fld id="{F5B0961E-FDA6-45BE-82E3-73F9B9B778DD}" type="slidenum">
              <a:rPr lang="ru-RU" altLang="ru-RU"/>
              <a:pPr>
                <a:defRPr/>
              </a:pPr>
              <a:t>‹#›</a:t>
            </a:fld>
            <a:endParaRPr lang="ru-RU" altLang="ru-RU"/>
          </a:p>
        </p:txBody>
      </p:sp>
    </p:spTree>
    <p:extLst>
      <p:ext uri="{BB962C8B-B14F-4D97-AF65-F5344CB8AC3E}">
        <p14:creationId xmlns:p14="http://schemas.microsoft.com/office/powerpoint/2010/main" val="415449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5"/>
          <p:cNvSpPr>
            <a:spLocks noGrp="1"/>
          </p:cNvSpPr>
          <p:nvPr>
            <p:ph type="sldNum" sz="quarter" idx="10"/>
          </p:nvPr>
        </p:nvSpPr>
        <p:spPr/>
        <p:txBody>
          <a:bodyPr/>
          <a:lstStyle>
            <a:lvl1pPr>
              <a:defRPr/>
            </a:lvl1pPr>
          </a:lstStyle>
          <a:p>
            <a:pPr>
              <a:defRPr/>
            </a:pPr>
            <a:fld id="{2113AB29-F1C2-49CD-BCDA-51D82D5B4067}" type="slidenum">
              <a:rPr lang="ru-RU" altLang="ru-RU"/>
              <a:pPr>
                <a:defRPr/>
              </a:pPr>
              <a:t>‹#›</a:t>
            </a:fld>
            <a:endParaRPr lang="ru-RU" altLang="ru-RU"/>
          </a:p>
        </p:txBody>
      </p:sp>
    </p:spTree>
    <p:extLst>
      <p:ext uri="{BB962C8B-B14F-4D97-AF65-F5344CB8AC3E}">
        <p14:creationId xmlns:p14="http://schemas.microsoft.com/office/powerpoint/2010/main" val="37753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5"/>
          <p:cNvSpPr>
            <a:spLocks noGrp="1"/>
          </p:cNvSpPr>
          <p:nvPr>
            <p:ph type="sldNum" sz="quarter" idx="10"/>
          </p:nvPr>
        </p:nvSpPr>
        <p:spPr/>
        <p:txBody>
          <a:bodyPr/>
          <a:lstStyle>
            <a:lvl1pPr>
              <a:defRPr/>
            </a:lvl1pPr>
          </a:lstStyle>
          <a:p>
            <a:pPr>
              <a:defRPr/>
            </a:pPr>
            <a:fld id="{F35CD634-B799-448C-A825-D904EDF502C4}" type="slidenum">
              <a:rPr lang="ru-RU" altLang="ru-RU"/>
              <a:pPr>
                <a:defRPr/>
              </a:pPr>
              <a:t>‹#›</a:t>
            </a:fld>
            <a:endParaRPr lang="ru-RU" altLang="ru-RU"/>
          </a:p>
        </p:txBody>
      </p:sp>
    </p:spTree>
    <p:extLst>
      <p:ext uri="{BB962C8B-B14F-4D97-AF65-F5344CB8AC3E}">
        <p14:creationId xmlns:p14="http://schemas.microsoft.com/office/powerpoint/2010/main" val="2314861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5"/>
          <p:cNvSpPr>
            <a:spLocks noGrp="1"/>
          </p:cNvSpPr>
          <p:nvPr>
            <p:ph type="sldNum" sz="quarter" idx="10"/>
          </p:nvPr>
        </p:nvSpPr>
        <p:spPr/>
        <p:txBody>
          <a:bodyPr/>
          <a:lstStyle>
            <a:lvl1pPr>
              <a:defRPr/>
            </a:lvl1pPr>
          </a:lstStyle>
          <a:p>
            <a:pPr>
              <a:defRPr/>
            </a:pPr>
            <a:fld id="{596FD2B0-0993-4278-ABF9-CCE56C96126A}" type="slidenum">
              <a:rPr lang="ru-RU" altLang="ru-RU"/>
              <a:pPr>
                <a:defRPr/>
              </a:pPr>
              <a:t>‹#›</a:t>
            </a:fld>
            <a:endParaRPr lang="ru-RU" altLang="ru-RU"/>
          </a:p>
        </p:txBody>
      </p:sp>
    </p:spTree>
    <p:extLst>
      <p:ext uri="{BB962C8B-B14F-4D97-AF65-F5344CB8AC3E}">
        <p14:creationId xmlns:p14="http://schemas.microsoft.com/office/powerpoint/2010/main" val="212426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Prezent_Logo_R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7950" y="115888"/>
            <a:ext cx="28575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Номер слайда 5"/>
          <p:cNvSpPr>
            <a:spLocks noGrp="1"/>
          </p:cNvSpPr>
          <p:nvPr>
            <p:ph type="sldNum" sz="quarter" idx="4"/>
          </p:nvPr>
        </p:nvSpPr>
        <p:spPr>
          <a:xfrm>
            <a:off x="8388350" y="6381750"/>
            <a:ext cx="620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latin typeface="DendaNewLightC"/>
              </a:defRPr>
            </a:lvl1pPr>
          </a:lstStyle>
          <a:p>
            <a:pPr>
              <a:defRPr/>
            </a:pPr>
            <a:fld id="{DE70DC92-92C3-4F45-9197-888EFFE9EAD1}" type="slidenum">
              <a:rPr lang="ru-RU" altLang="ru-RU"/>
              <a:pPr>
                <a:defRPr/>
              </a:pPr>
              <a:t>‹#›</a:t>
            </a:fld>
            <a:endParaRPr lang="ru-RU" altLang="ru-RU"/>
          </a:p>
        </p:txBody>
      </p:sp>
      <p:sp>
        <p:nvSpPr>
          <p:cNvPr id="1028" name="Rectangle 8"/>
          <p:cNvSpPr>
            <a:spLocks noChangeArrowheads="1"/>
          </p:cNvSpPr>
          <p:nvPr userDrawn="1"/>
        </p:nvSpPr>
        <p:spPr bwMode="auto">
          <a:xfrm>
            <a:off x="611188" y="549275"/>
            <a:ext cx="3390900" cy="214313"/>
          </a:xfrm>
          <a:prstGeom prst="rect">
            <a:avLst/>
          </a:prstGeom>
          <a:noFill/>
          <a:ln>
            <a:noFill/>
          </a:ln>
          <a:effectLs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ru-RU" altLang="ru-RU" sz="800" dirty="0" smtClean="0">
                <a:solidFill>
                  <a:schemeClr val="bg1"/>
                </a:solidFill>
                <a:latin typeface="Tahoma" pitchFamily="34" charset="0"/>
              </a:rPr>
              <a:t> Кафедра экономической социологии факультета социальных наук </a:t>
            </a:r>
          </a:p>
        </p:txBody>
      </p:sp>
      <p:sp>
        <p:nvSpPr>
          <p:cNvPr id="1029" name="Rectangle 9"/>
          <p:cNvSpPr>
            <a:spLocks noChangeArrowheads="1"/>
          </p:cNvSpPr>
          <p:nvPr userDrawn="1"/>
        </p:nvSpPr>
        <p:spPr bwMode="auto">
          <a:xfrm>
            <a:off x="0" y="0"/>
            <a:ext cx="9144000" cy="692150"/>
          </a:xfrm>
          <a:prstGeom prst="rect">
            <a:avLst/>
          </a:prstGeom>
          <a:solidFill>
            <a:srgbClr val="0066CC"/>
          </a:solidFill>
          <a:ln w="9525">
            <a:solidFill>
              <a:srgbClr val="0065BD"/>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ru-RU" altLang="ru-RU" dirty="0" smtClean="0"/>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hf hdr="0" ftr="0" dt="0"/>
  <p:txStyles>
    <p:titleStyle>
      <a:lvl1pPr algn="l" rtl="0" eaLnBrk="0" fontAlgn="base" hangingPunct="0">
        <a:spcBef>
          <a:spcPct val="0"/>
        </a:spcBef>
        <a:spcAft>
          <a:spcPct val="0"/>
        </a:spcAft>
        <a:defRPr sz="3600">
          <a:solidFill>
            <a:srgbClr val="0065BD"/>
          </a:solidFill>
          <a:latin typeface="+mj-lt"/>
          <a:ea typeface="+mj-ea"/>
          <a:cs typeface="+mj-cs"/>
        </a:defRPr>
      </a:lvl1pPr>
      <a:lvl2pPr algn="l" rtl="0" eaLnBrk="0" fontAlgn="base" hangingPunct="0">
        <a:spcBef>
          <a:spcPct val="0"/>
        </a:spcBef>
        <a:spcAft>
          <a:spcPct val="0"/>
        </a:spcAft>
        <a:defRPr sz="3600">
          <a:solidFill>
            <a:srgbClr val="0065BD"/>
          </a:solidFill>
          <a:latin typeface="DendaNewC" pitchFamily="50" charset="0"/>
        </a:defRPr>
      </a:lvl2pPr>
      <a:lvl3pPr algn="l" rtl="0" eaLnBrk="0" fontAlgn="base" hangingPunct="0">
        <a:spcBef>
          <a:spcPct val="0"/>
        </a:spcBef>
        <a:spcAft>
          <a:spcPct val="0"/>
        </a:spcAft>
        <a:defRPr sz="3600">
          <a:solidFill>
            <a:srgbClr val="0065BD"/>
          </a:solidFill>
          <a:latin typeface="DendaNewC" pitchFamily="50" charset="0"/>
        </a:defRPr>
      </a:lvl3pPr>
      <a:lvl4pPr algn="l" rtl="0" eaLnBrk="0" fontAlgn="base" hangingPunct="0">
        <a:spcBef>
          <a:spcPct val="0"/>
        </a:spcBef>
        <a:spcAft>
          <a:spcPct val="0"/>
        </a:spcAft>
        <a:defRPr sz="3600">
          <a:solidFill>
            <a:srgbClr val="0065BD"/>
          </a:solidFill>
          <a:latin typeface="DendaNewC" pitchFamily="50" charset="0"/>
        </a:defRPr>
      </a:lvl4pPr>
      <a:lvl5pPr algn="l" rtl="0" eaLnBrk="0" fontAlgn="base" hangingPunct="0">
        <a:spcBef>
          <a:spcPct val="0"/>
        </a:spcBef>
        <a:spcAft>
          <a:spcPct val="0"/>
        </a:spcAft>
        <a:defRPr sz="3600">
          <a:solidFill>
            <a:srgbClr val="0065BD"/>
          </a:solidFill>
          <a:latin typeface="DendaNewC" pitchFamily="50" charset="0"/>
        </a:defRPr>
      </a:lvl5pPr>
      <a:lvl6pPr marL="457200" algn="l" rtl="0" fontAlgn="base">
        <a:spcBef>
          <a:spcPct val="0"/>
        </a:spcBef>
        <a:spcAft>
          <a:spcPct val="0"/>
        </a:spcAft>
        <a:defRPr sz="3600">
          <a:solidFill>
            <a:srgbClr val="0065BD"/>
          </a:solidFill>
          <a:latin typeface="DendaNewC" pitchFamily="50" charset="0"/>
        </a:defRPr>
      </a:lvl6pPr>
      <a:lvl7pPr marL="914400" algn="l" rtl="0" fontAlgn="base">
        <a:spcBef>
          <a:spcPct val="0"/>
        </a:spcBef>
        <a:spcAft>
          <a:spcPct val="0"/>
        </a:spcAft>
        <a:defRPr sz="3600">
          <a:solidFill>
            <a:srgbClr val="0065BD"/>
          </a:solidFill>
          <a:latin typeface="DendaNewC" pitchFamily="50" charset="0"/>
        </a:defRPr>
      </a:lvl7pPr>
      <a:lvl8pPr marL="1371600" algn="l" rtl="0" fontAlgn="base">
        <a:spcBef>
          <a:spcPct val="0"/>
        </a:spcBef>
        <a:spcAft>
          <a:spcPct val="0"/>
        </a:spcAft>
        <a:defRPr sz="3600">
          <a:solidFill>
            <a:srgbClr val="0065BD"/>
          </a:solidFill>
          <a:latin typeface="DendaNewC" pitchFamily="50" charset="0"/>
        </a:defRPr>
      </a:lvl8pPr>
      <a:lvl9pPr marL="1828800" algn="l" rtl="0" fontAlgn="base">
        <a:spcBef>
          <a:spcPct val="0"/>
        </a:spcBef>
        <a:spcAft>
          <a:spcPct val="0"/>
        </a:spcAft>
        <a:defRPr sz="3600">
          <a:solidFill>
            <a:srgbClr val="0065BD"/>
          </a:solidFill>
          <a:latin typeface="DendaNewC" pitchFamily="50"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bwMode="auto">
          <a:xfrm>
            <a:off x="395288" y="2205038"/>
            <a:ext cx="45370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Lst>
  <p:txStyles>
    <p:titleStyle>
      <a:lvl1pPr algn="ctr" rtl="0" eaLnBrk="0" fontAlgn="base" hangingPunct="0">
        <a:spcBef>
          <a:spcPct val="0"/>
        </a:spcBef>
        <a:spcAft>
          <a:spcPct val="0"/>
        </a:spcAft>
        <a:defRPr sz="3600" b="1" kern="1200">
          <a:solidFill>
            <a:schemeClr val="bg1"/>
          </a:solidFill>
          <a:latin typeface="Arial" charset="0"/>
          <a:ea typeface="+mj-ea"/>
          <a:cs typeface="+mj-cs"/>
        </a:defRPr>
      </a:lvl1pPr>
      <a:lvl2pPr algn="ctr" rtl="0" eaLnBrk="0" fontAlgn="base" hangingPunct="0">
        <a:spcBef>
          <a:spcPct val="0"/>
        </a:spcBef>
        <a:spcAft>
          <a:spcPct val="0"/>
        </a:spcAft>
        <a:defRPr sz="3600" b="1">
          <a:solidFill>
            <a:schemeClr val="bg1"/>
          </a:solidFill>
          <a:latin typeface="Arial" charset="0"/>
        </a:defRPr>
      </a:lvl2pPr>
      <a:lvl3pPr algn="ctr" rtl="0" eaLnBrk="0" fontAlgn="base" hangingPunct="0">
        <a:spcBef>
          <a:spcPct val="0"/>
        </a:spcBef>
        <a:spcAft>
          <a:spcPct val="0"/>
        </a:spcAft>
        <a:defRPr sz="3600" b="1">
          <a:solidFill>
            <a:schemeClr val="bg1"/>
          </a:solidFill>
          <a:latin typeface="Arial" charset="0"/>
        </a:defRPr>
      </a:lvl3pPr>
      <a:lvl4pPr algn="ctr" rtl="0" eaLnBrk="0" fontAlgn="base" hangingPunct="0">
        <a:spcBef>
          <a:spcPct val="0"/>
        </a:spcBef>
        <a:spcAft>
          <a:spcPct val="0"/>
        </a:spcAft>
        <a:defRPr sz="3600" b="1">
          <a:solidFill>
            <a:schemeClr val="bg1"/>
          </a:solidFill>
          <a:latin typeface="Arial" charset="0"/>
        </a:defRPr>
      </a:lvl4pPr>
      <a:lvl5pPr algn="ctr" rtl="0" eaLnBrk="0" fontAlgn="base" hangingPunct="0">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2.xml"/><Relationship Id="rId5" Type="http://schemas.openxmlformats.org/officeDocument/2006/relationships/chart" Target="../charts/chart18.xml"/><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313"/>
            <a:ext cx="9144000" cy="40782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4" name="Rectangle 2"/>
          <p:cNvSpPr>
            <a:spLocks noChangeArrowheads="1"/>
          </p:cNvSpPr>
          <p:nvPr/>
        </p:nvSpPr>
        <p:spPr bwMode="auto">
          <a:xfrm>
            <a:off x="468313" y="2605088"/>
            <a:ext cx="822325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pPr>
            <a:r>
              <a:rPr lang="ru-RU" altLang="ru-RU" sz="5400">
                <a:latin typeface="Calibri" panose="020F0502020204030204" pitchFamily="34" charset="0"/>
              </a:rPr>
              <a:t>Заголовок</a:t>
            </a:r>
          </a:p>
        </p:txBody>
      </p:sp>
      <p:sp>
        <p:nvSpPr>
          <p:cNvPr id="3075" name="Rectangle 3"/>
          <p:cNvSpPr>
            <a:spLocks noChangeArrowheads="1"/>
          </p:cNvSpPr>
          <p:nvPr/>
        </p:nvSpPr>
        <p:spPr bwMode="auto">
          <a:xfrm>
            <a:off x="468313" y="3648075"/>
            <a:ext cx="8223250"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pPr>
            <a:r>
              <a:rPr lang="ru-RU" altLang="ru-RU" sz="3600">
                <a:latin typeface="Calibri" panose="020F0502020204030204" pitchFamily="34" charset="0"/>
              </a:rPr>
              <a:t>Подзаголовок презентации</a:t>
            </a: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t="3571" b="3571"/>
          <a:stretch>
            <a:fillRect/>
          </a:stretch>
        </p:blipFill>
        <p:spPr bwMode="auto">
          <a:xfrm>
            <a:off x="0" y="1484313"/>
            <a:ext cx="9144000" cy="4078287"/>
          </a:xfrm>
          <a:prstGeom prst="rect">
            <a:avLst/>
          </a:prstGeom>
          <a:noFill/>
          <a:ln>
            <a:noFill/>
          </a:ln>
          <a:effectLst/>
          <a:extLst>
            <a:ext uri="{909E8E84-426E-40DD-AFC4-6F175D3DCCD1}">
              <a14:hiddenFill xmlns:a14="http://schemas.microsoft.com/office/drawing/2010/main">
                <a:blipFill dpi="0" rotWithShape="0">
                  <a:blip/>
                  <a:srcRect t="3571" b="3571"/>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7" name="Rectangle 5"/>
          <p:cNvSpPr>
            <a:spLocks noChangeArrowheads="1"/>
          </p:cNvSpPr>
          <p:nvPr/>
        </p:nvSpPr>
        <p:spPr bwMode="auto">
          <a:xfrm>
            <a:off x="468313" y="2605088"/>
            <a:ext cx="822325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lnSpc>
                <a:spcPct val="115000"/>
              </a:lnSpc>
            </a:pPr>
            <a:r>
              <a:rPr lang="ru-RU" altLang="ru-RU" sz="3200" b="1">
                <a:cs typeface="Arial" panose="020B0604020202020204" pitchFamily="34" charset="0"/>
              </a:rPr>
              <a:t>Цифровая 3D-медицина</a:t>
            </a:r>
          </a:p>
          <a:p>
            <a:pPr algn="ctr">
              <a:lnSpc>
                <a:spcPct val="100000"/>
              </a:lnSpc>
            </a:pPr>
            <a:endParaRPr lang="ru-RU" altLang="ru-RU" sz="1400">
              <a:cs typeface="Arial" panose="020B0604020202020204" pitchFamily="34" charset="0"/>
            </a:endParaRPr>
          </a:p>
        </p:txBody>
      </p:sp>
      <p:sp>
        <p:nvSpPr>
          <p:cNvPr id="3078" name="Rectangle 6"/>
          <p:cNvSpPr>
            <a:spLocks noChangeArrowheads="1"/>
          </p:cNvSpPr>
          <p:nvPr/>
        </p:nvSpPr>
        <p:spPr bwMode="auto">
          <a:xfrm>
            <a:off x="468313" y="3648075"/>
            <a:ext cx="8223250"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pPr>
            <a:r>
              <a:rPr lang="ru-RU" altLang="ru-RU">
                <a:cs typeface="Arial" panose="020B0604020202020204" pitchFamily="34" charset="0"/>
              </a:rPr>
              <a:t>Результаты в области компьютерной графики и геометрического моделирования</a:t>
            </a:r>
          </a:p>
        </p:txBody>
      </p:sp>
      <p:sp>
        <p:nvSpPr>
          <p:cNvPr id="3079" name="Rectangle 7"/>
          <p:cNvSpPr>
            <a:spLocks noChangeArrowheads="1"/>
          </p:cNvSpPr>
          <p:nvPr/>
        </p:nvSpPr>
        <p:spPr bwMode="auto">
          <a:xfrm>
            <a:off x="0" y="5029200"/>
            <a:ext cx="9144000" cy="1828800"/>
          </a:xfrm>
          <a:prstGeom prst="rect">
            <a:avLst/>
          </a:prstGeom>
          <a:solidFill>
            <a:srgbClr val="0064A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0" name="Rectangle 8"/>
          <p:cNvSpPr>
            <a:spLocks noChangeArrowheads="1"/>
          </p:cNvSpPr>
          <p:nvPr/>
        </p:nvSpPr>
        <p:spPr bwMode="auto">
          <a:xfrm>
            <a:off x="0" y="0"/>
            <a:ext cx="9144000" cy="1185863"/>
          </a:xfrm>
          <a:prstGeom prst="rect">
            <a:avLst/>
          </a:prstGeom>
          <a:solidFill>
            <a:srgbClr val="0064A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1" name="Rectangle 9"/>
          <p:cNvSpPr>
            <a:spLocks noChangeArrowheads="1"/>
          </p:cNvSpPr>
          <p:nvPr/>
        </p:nvSpPr>
        <p:spPr bwMode="auto">
          <a:xfrm>
            <a:off x="0" y="1173163"/>
            <a:ext cx="9144000" cy="4389437"/>
          </a:xfrm>
          <a:prstGeom prst="rect">
            <a:avLst/>
          </a:prstGeom>
          <a:solidFill>
            <a:srgbClr val="1381C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2" name="Rectangle 10"/>
          <p:cNvSpPr>
            <a:spLocks noChangeArrowheads="1"/>
          </p:cNvSpPr>
          <p:nvPr/>
        </p:nvSpPr>
        <p:spPr bwMode="auto">
          <a:xfrm>
            <a:off x="251520" y="1306513"/>
            <a:ext cx="8223250" cy="298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eaLnBrk="1" hangingPunct="1"/>
            <a:r>
              <a:rPr lang="ru-RU" altLang="ru-RU" sz="2800" dirty="0">
                <a:solidFill>
                  <a:schemeClr val="bg1"/>
                </a:solidFill>
              </a:rPr>
              <a:t>МОНИТОРИНГ УДОВЛЕТВОРЕННОСТИ ПОТРЕБИТЕЛЕЙ КАЧЕСТВОМ ТОВАРОВ И УСЛУГ НА ТОВАРНЫХ РЫНКАХ И СОСТОЯНИЕМ ЦЕНОВОЙ КОНКУРЕНЦИИ В НИЖЕГОРОДСКОЙ ОБЛАСТИ</a:t>
            </a:r>
            <a:endParaRPr lang="ru-RU" altLang="ru-RU" sz="2800" dirty="0">
              <a:solidFill>
                <a:srgbClr val="990000"/>
              </a:solidFill>
            </a:endParaRPr>
          </a:p>
          <a:p>
            <a:pPr algn="ctr">
              <a:lnSpc>
                <a:spcPct val="100000"/>
              </a:lnSpc>
            </a:pPr>
            <a:endParaRPr lang="ru-RU" altLang="ru-RU" sz="1200" dirty="0">
              <a:cs typeface="Arial" panose="020B0604020202020204" pitchFamily="34" charset="0"/>
            </a:endParaRPr>
          </a:p>
        </p:txBody>
      </p:sp>
      <p:sp>
        <p:nvSpPr>
          <p:cNvPr id="3083" name="Rectangle 11"/>
          <p:cNvSpPr>
            <a:spLocks noChangeArrowheads="1"/>
          </p:cNvSpPr>
          <p:nvPr/>
        </p:nvSpPr>
        <p:spPr bwMode="auto">
          <a:xfrm>
            <a:off x="501055" y="4407693"/>
            <a:ext cx="7455321" cy="8935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r>
              <a:rPr lang="ru-RU" altLang="ru-RU" dirty="0">
                <a:solidFill>
                  <a:schemeClr val="bg1"/>
                </a:solidFill>
              </a:rPr>
              <a:t>Аналитический отчет по результатам </a:t>
            </a:r>
            <a:br>
              <a:rPr lang="ru-RU" altLang="ru-RU" dirty="0">
                <a:solidFill>
                  <a:schemeClr val="bg1"/>
                </a:solidFill>
              </a:rPr>
            </a:br>
            <a:r>
              <a:rPr lang="ru-RU" altLang="ru-RU" dirty="0">
                <a:solidFill>
                  <a:schemeClr val="bg1"/>
                </a:solidFill>
              </a:rPr>
              <a:t>социологического исследования</a:t>
            </a:r>
            <a:r>
              <a:rPr lang="ru-RU" altLang="ru-RU" i="1" dirty="0">
                <a:solidFill>
                  <a:schemeClr val="bg1"/>
                </a:solidFill>
              </a:rPr>
              <a:t> </a:t>
            </a:r>
          </a:p>
          <a:p>
            <a:pPr algn="ctr"/>
            <a:r>
              <a:rPr lang="ru-RU" altLang="ru-RU" dirty="0">
                <a:solidFill>
                  <a:schemeClr val="bg1"/>
                </a:solidFill>
              </a:rPr>
              <a:t>(август </a:t>
            </a:r>
            <a:r>
              <a:rPr lang="ru-RU" altLang="ru-RU">
                <a:solidFill>
                  <a:schemeClr val="bg1"/>
                </a:solidFill>
              </a:rPr>
              <a:t>– </a:t>
            </a:r>
            <a:r>
              <a:rPr lang="ru-RU" altLang="ru-RU" smtClean="0">
                <a:solidFill>
                  <a:schemeClr val="bg1"/>
                </a:solidFill>
              </a:rPr>
              <a:t>сентябрь </a:t>
            </a:r>
            <a:r>
              <a:rPr lang="ru-RU" altLang="ru-RU" smtClean="0">
                <a:solidFill>
                  <a:schemeClr val="bg1"/>
                </a:solidFill>
              </a:rPr>
              <a:t>2017 </a:t>
            </a:r>
            <a:r>
              <a:rPr lang="ru-RU" altLang="ru-RU" dirty="0">
                <a:solidFill>
                  <a:schemeClr val="bg1"/>
                </a:solidFill>
              </a:rPr>
              <a:t>г.) </a:t>
            </a:r>
          </a:p>
        </p:txBody>
      </p:sp>
      <p:pic>
        <p:nvPicPr>
          <p:cNvPr id="308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138" y="269875"/>
            <a:ext cx="2174875" cy="609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1"/>
          <p:cNvSpPr>
            <a:spLocks noChangeArrowheads="1"/>
          </p:cNvSpPr>
          <p:nvPr/>
        </p:nvSpPr>
        <p:spPr bwMode="auto">
          <a:xfrm>
            <a:off x="501055" y="751337"/>
            <a:ext cx="4863033" cy="429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pPr>
            <a:r>
              <a:rPr lang="ru-RU" altLang="ru-RU" sz="1400" dirty="0" smtClean="0">
                <a:solidFill>
                  <a:schemeClr val="accent1">
                    <a:lumMod val="40000"/>
                    <a:lumOff val="60000"/>
                  </a:schemeClr>
                </a:solidFill>
                <a:cs typeface="Arial" panose="020B0604020202020204" pitchFamily="34" charset="0"/>
              </a:rPr>
              <a:t>Центр исследования социальных систем</a:t>
            </a:r>
            <a:endParaRPr lang="ru-RU" altLang="ru-RU" sz="1400" dirty="0">
              <a:solidFill>
                <a:schemeClr val="accent1">
                  <a:lumMod val="40000"/>
                  <a:lumOff val="60000"/>
                </a:schemeClr>
              </a:solidFill>
              <a:cs typeface="Arial" panose="020B0604020202020204" pitchFamily="34" charset="0"/>
            </a:endParaRPr>
          </a:p>
        </p:txBody>
      </p:sp>
    </p:spTree>
    <p:extLst>
      <p:ext uri="{BB962C8B-B14F-4D97-AF65-F5344CB8AC3E}">
        <p14:creationId xmlns:p14="http://schemas.microsoft.com/office/powerpoint/2010/main" val="122893463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F72BE7F-6A36-4FE3-9378-FB3D82EECC23}" type="slidenum">
              <a:rPr lang="ru-RU" altLang="ru-RU" smtClean="0">
                <a:latin typeface="DendaNewLightC"/>
              </a:rPr>
              <a:pPr/>
              <a:t>10</a:t>
            </a:fld>
            <a:endParaRPr lang="ru-RU" altLang="ru-RU" smtClean="0">
              <a:latin typeface="DendaNewLightC"/>
            </a:endParaRPr>
          </a:p>
        </p:txBody>
      </p:sp>
      <p:sp>
        <p:nvSpPr>
          <p:cNvPr id="13315"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82D618D9-CC1B-422B-8FB7-8CEA52B363AF}" type="slidenum">
              <a:rPr lang="ru-RU" altLang="ru-RU" sz="1200">
                <a:latin typeface="DendaNewLightC"/>
              </a:rPr>
              <a:pPr algn="r" eaLnBrk="1" hangingPunct="1"/>
              <a:t>10</a:t>
            </a:fld>
            <a:endParaRPr lang="ru-RU" altLang="ru-RU" sz="1200">
              <a:latin typeface="DendaNewLightC"/>
            </a:endParaRPr>
          </a:p>
        </p:txBody>
      </p:sp>
      <p:sp>
        <p:nvSpPr>
          <p:cNvPr id="13316" name="Text Box 4"/>
          <p:cNvSpPr txBox="1">
            <a:spLocks noChangeArrowheads="1"/>
          </p:cNvSpPr>
          <p:nvPr/>
        </p:nvSpPr>
        <p:spPr bwMode="auto">
          <a:xfrm>
            <a:off x="0" y="-1"/>
            <a:ext cx="9144000" cy="6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Динамика </a:t>
            </a:r>
            <a:r>
              <a:rPr lang="ru-RU" altLang="ru-RU" dirty="0">
                <a:solidFill>
                  <a:schemeClr val="bg1"/>
                </a:solidFill>
              </a:rPr>
              <a:t>удовлетворенности </a:t>
            </a:r>
            <a:r>
              <a:rPr lang="ru-RU" altLang="ru-RU" dirty="0" smtClean="0">
                <a:solidFill>
                  <a:schemeClr val="bg1"/>
                </a:solidFill>
              </a:rPr>
              <a:t>потребителей уровнем цен </a:t>
            </a:r>
            <a:r>
              <a:rPr lang="ru-RU" altLang="ru-RU" sz="1000" dirty="0" smtClean="0">
                <a:solidFill>
                  <a:schemeClr val="bg1"/>
                </a:solidFill>
              </a:rPr>
              <a:t>(1 из 2)</a:t>
            </a:r>
            <a:endParaRPr lang="ru-RU" altLang="ru-RU" sz="1000" dirty="0">
              <a:solidFill>
                <a:schemeClr val="bg1"/>
              </a:solidFill>
            </a:endParaRPr>
          </a:p>
        </p:txBody>
      </p:sp>
      <p:sp>
        <p:nvSpPr>
          <p:cNvPr id="13317" name="TextBox 8"/>
          <p:cNvSpPr txBox="1">
            <a:spLocks noChangeArrowheads="1"/>
          </p:cNvSpPr>
          <p:nvPr/>
        </p:nvSpPr>
        <p:spPr bwMode="auto">
          <a:xfrm>
            <a:off x="368300" y="668338"/>
            <a:ext cx="86407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rgbClr val="C00000"/>
              </a:buClr>
            </a:pPr>
            <a:r>
              <a:rPr lang="ru-RU" altLang="ru-RU"/>
              <a:t>Удовлетворенность </a:t>
            </a:r>
            <a:r>
              <a:rPr lang="ru-RU" altLang="ru-RU" u="sng"/>
              <a:t>уровнем цен </a:t>
            </a:r>
            <a:r>
              <a:rPr lang="ru-RU" altLang="ru-RU"/>
              <a:t>на следующие товары, работы  и услуги, %</a:t>
            </a:r>
          </a:p>
          <a:p>
            <a:pPr algn="just" eaLnBrk="1" hangingPunct="1">
              <a:buClr>
                <a:srgbClr val="C00000"/>
              </a:buClr>
            </a:pPr>
            <a:endParaRPr lang="ru-RU" altLang="ru-RU"/>
          </a:p>
        </p:txBody>
      </p:sp>
      <p:sp>
        <p:nvSpPr>
          <p:cNvPr id="13647" name="Прямоугольник 2"/>
          <p:cNvSpPr>
            <a:spLocks noChangeArrowheads="1"/>
          </p:cNvSpPr>
          <p:nvPr/>
        </p:nvSpPr>
        <p:spPr bwMode="auto">
          <a:xfrm>
            <a:off x="179388" y="6464300"/>
            <a:ext cx="8674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000" i="1" dirty="0">
                <a:solidFill>
                  <a:schemeClr val="tx1">
                    <a:lumMod val="50000"/>
                    <a:lumOff val="50000"/>
                  </a:schemeClr>
                </a:solidFill>
                <a:latin typeface="Times New Roman" panose="02020603050405020304" pitchFamily="18" charset="0"/>
                <a:cs typeface="Times New Roman" panose="02020603050405020304" pitchFamily="18" charset="0"/>
              </a:rPr>
              <a:t>В таблице дается распределение ответов на вопрос «Насколько вы довольны положением дел со следующими товарами, работами и услугами?»</a:t>
            </a:r>
          </a:p>
          <a:p>
            <a:r>
              <a:rPr lang="ru-RU" altLang="ru-RU" sz="1000" dirty="0">
                <a:solidFill>
                  <a:schemeClr val="tx1">
                    <a:lumMod val="50000"/>
                    <a:lumOff val="50000"/>
                  </a:schemeClr>
                </a:solidFill>
              </a:rPr>
              <a:t> </a:t>
            </a:r>
            <a:r>
              <a:rPr lang="ru-RU" altLang="ru-RU" sz="1000" dirty="0">
                <a:solidFill>
                  <a:schemeClr val="tx1">
                    <a:lumMod val="50000"/>
                    <a:lumOff val="50000"/>
                  </a:schemeClr>
                </a:solidFill>
                <a:latin typeface="Times New Roman" panose="02020603050405020304" pitchFamily="18" charset="0"/>
                <a:cs typeface="Times New Roman" panose="02020603050405020304" pitchFamily="18" charset="0"/>
              </a:rPr>
              <a:t>Здесь и далее по тексту, если под таблицей не указано количество респондентов, подразумевается, что на вопрос ответили все </a:t>
            </a:r>
            <a:r>
              <a:rPr lang="ru-RU" altLang="ru-RU" sz="1000" dirty="0" smtClean="0">
                <a:solidFill>
                  <a:schemeClr val="tx1">
                    <a:lumMod val="50000"/>
                    <a:lumOff val="50000"/>
                  </a:schemeClr>
                </a:solidFill>
                <a:latin typeface="Times New Roman" panose="02020603050405020304" pitchFamily="18" charset="0"/>
                <a:cs typeface="Times New Roman" panose="02020603050405020304" pitchFamily="18" charset="0"/>
              </a:rPr>
              <a:t>1004 </a:t>
            </a:r>
            <a:r>
              <a:rPr lang="ru-RU" altLang="ru-RU" sz="1000" dirty="0">
                <a:solidFill>
                  <a:schemeClr val="tx1">
                    <a:lumMod val="50000"/>
                    <a:lumOff val="50000"/>
                  </a:schemeClr>
                </a:solidFill>
                <a:latin typeface="Times New Roman" panose="02020603050405020304" pitchFamily="18" charset="0"/>
                <a:cs typeface="Times New Roman" panose="02020603050405020304" pitchFamily="18" charset="0"/>
              </a:rPr>
              <a:t>опрошенных. </a:t>
            </a:r>
            <a:endParaRPr lang="ru-RU" altLang="ru-RU" sz="1000" dirty="0">
              <a:solidFill>
                <a:schemeClr val="tx1">
                  <a:lumMod val="50000"/>
                  <a:lumOff val="50000"/>
                </a:schemeClr>
              </a:solidFill>
              <a:latin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526864120"/>
              </p:ext>
            </p:extLst>
          </p:nvPr>
        </p:nvGraphicFramePr>
        <p:xfrm>
          <a:off x="252481" y="1011344"/>
          <a:ext cx="8639999" cy="5514000"/>
        </p:xfrm>
        <a:graphic>
          <a:graphicData uri="http://schemas.openxmlformats.org/drawingml/2006/table">
            <a:tbl>
              <a:tblPr/>
              <a:tblGrid>
                <a:gridCol w="5128253">
                  <a:extLst>
                    <a:ext uri="{9D8B030D-6E8A-4147-A177-3AD203B41FA5}">
                      <a16:colId xmlns="" xmlns:a16="http://schemas.microsoft.com/office/drawing/2014/main" val="1761720698"/>
                    </a:ext>
                  </a:extLst>
                </a:gridCol>
                <a:gridCol w="390194">
                  <a:extLst>
                    <a:ext uri="{9D8B030D-6E8A-4147-A177-3AD203B41FA5}">
                      <a16:colId xmlns="" xmlns:a16="http://schemas.microsoft.com/office/drawing/2014/main" val="3644609853"/>
                    </a:ext>
                  </a:extLst>
                </a:gridCol>
                <a:gridCol w="390194">
                  <a:extLst>
                    <a:ext uri="{9D8B030D-6E8A-4147-A177-3AD203B41FA5}">
                      <a16:colId xmlns="" xmlns:a16="http://schemas.microsoft.com/office/drawing/2014/main" val="1828508130"/>
                    </a:ext>
                  </a:extLst>
                </a:gridCol>
                <a:gridCol w="390194">
                  <a:extLst>
                    <a:ext uri="{9D8B030D-6E8A-4147-A177-3AD203B41FA5}">
                      <a16:colId xmlns="" xmlns:a16="http://schemas.microsoft.com/office/drawing/2014/main" val="4285666610"/>
                    </a:ext>
                  </a:extLst>
                </a:gridCol>
                <a:gridCol w="390194">
                  <a:extLst>
                    <a:ext uri="{9D8B030D-6E8A-4147-A177-3AD203B41FA5}">
                      <a16:colId xmlns="" xmlns:a16="http://schemas.microsoft.com/office/drawing/2014/main" val="2056046953"/>
                    </a:ext>
                  </a:extLst>
                </a:gridCol>
                <a:gridCol w="390194">
                  <a:extLst>
                    <a:ext uri="{9D8B030D-6E8A-4147-A177-3AD203B41FA5}">
                      <a16:colId xmlns="" xmlns:a16="http://schemas.microsoft.com/office/drawing/2014/main" val="2864262512"/>
                    </a:ext>
                  </a:extLst>
                </a:gridCol>
                <a:gridCol w="390194">
                  <a:extLst>
                    <a:ext uri="{9D8B030D-6E8A-4147-A177-3AD203B41FA5}">
                      <a16:colId xmlns="" xmlns:a16="http://schemas.microsoft.com/office/drawing/2014/main" val="3071922685"/>
                    </a:ext>
                  </a:extLst>
                </a:gridCol>
                <a:gridCol w="390194">
                  <a:extLst>
                    <a:ext uri="{9D8B030D-6E8A-4147-A177-3AD203B41FA5}">
                      <a16:colId xmlns="" xmlns:a16="http://schemas.microsoft.com/office/drawing/2014/main" val="3500108328"/>
                    </a:ext>
                  </a:extLst>
                </a:gridCol>
                <a:gridCol w="390194">
                  <a:extLst>
                    <a:ext uri="{9D8B030D-6E8A-4147-A177-3AD203B41FA5}">
                      <a16:colId xmlns="" xmlns:a16="http://schemas.microsoft.com/office/drawing/2014/main" val="2127846560"/>
                    </a:ext>
                  </a:extLst>
                </a:gridCol>
                <a:gridCol w="390194">
                  <a:extLst>
                    <a:ext uri="{9D8B030D-6E8A-4147-A177-3AD203B41FA5}">
                      <a16:colId xmlns="" xmlns:a16="http://schemas.microsoft.com/office/drawing/2014/main" val="1099150057"/>
                    </a:ext>
                  </a:extLst>
                </a:gridCol>
              </a:tblGrid>
              <a:tr h="123204">
                <a:tc rowSpan="3">
                  <a:txBody>
                    <a:bodyPr/>
                    <a:lstStyle/>
                    <a:p>
                      <a:pPr algn="ctr" rtl="0" fontAlgn="ctr"/>
                      <a:r>
                        <a:rPr lang="ru-RU" sz="1000" b="1" i="0" u="none" strike="noStrike">
                          <a:solidFill>
                            <a:srgbClr val="FFFFFF"/>
                          </a:solidFill>
                          <a:effectLst/>
                          <a:latin typeface="Arial" panose="020B0604020202020204" pitchFamily="34" charset="0"/>
                        </a:rPr>
                        <a:t>Направление деятельности компаний</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3">
                  <a:txBody>
                    <a:bodyPr/>
                    <a:lstStyle/>
                    <a:p>
                      <a:pPr algn="ctr" rtl="0" fontAlgn="ctr"/>
                      <a:r>
                        <a:rPr lang="ru-RU" sz="1000" b="1" i="0" u="none" strike="noStrike">
                          <a:solidFill>
                            <a:srgbClr val="FFFFFF"/>
                          </a:solidFill>
                          <a:effectLst/>
                          <a:latin typeface="Arial" panose="020B0604020202020204" pitchFamily="34" charset="0"/>
                        </a:rPr>
                        <a:t>Не довольны</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1000" b="1" i="0" u="none" strike="noStrike">
                          <a:solidFill>
                            <a:srgbClr val="FFFFFF"/>
                          </a:solidFill>
                          <a:effectLst/>
                          <a:latin typeface="Arial" panose="020B0604020202020204" pitchFamily="34" charset="0"/>
                        </a:rPr>
                        <a:t>Когда как</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1000" b="1" i="0" u="none" strike="noStrike">
                          <a:solidFill>
                            <a:srgbClr val="FFFFFF"/>
                          </a:solidFill>
                          <a:effectLst/>
                          <a:latin typeface="Arial" panose="020B0604020202020204" pitchFamily="34" charset="0"/>
                        </a:rPr>
                        <a:t>Довольны</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2321753327"/>
                  </a:ext>
                </a:extLst>
              </a:tr>
              <a:tr h="117604">
                <a:tc vMerge="1">
                  <a:txBody>
                    <a:bodyPr/>
                    <a:lstStyle/>
                    <a:p>
                      <a:endParaRPr lang="ru-RU"/>
                    </a:p>
                  </a:txBody>
                  <a:tcPr/>
                </a:tc>
                <a:tc gridSpan="9">
                  <a:txBody>
                    <a:bodyPr/>
                    <a:lstStyle/>
                    <a:p>
                      <a:pPr algn="ctr" rtl="0" fontAlgn="ctr"/>
                      <a:r>
                        <a:rPr lang="ru-RU" sz="1000" b="0" i="0" u="none" strike="noStrike">
                          <a:solidFill>
                            <a:srgbClr val="000000"/>
                          </a:solidFill>
                          <a:effectLst/>
                          <a:latin typeface="Arial" panose="020B0604020202020204" pitchFamily="34" charset="0"/>
                        </a:rPr>
                        <a:t>Уровень цен</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4180545048"/>
                  </a:ext>
                </a:extLst>
              </a:tr>
              <a:tr h="112004">
                <a:tc vMerge="1">
                  <a:txBody>
                    <a:bodyPr/>
                    <a:lstStyle/>
                    <a:p>
                      <a:endParaRPr lang="ru-RU"/>
                    </a:p>
                  </a:txBody>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1000" b="0" i="0" u="none" strike="noStrike">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en-US" sz="1000" b="0" i="0" u="none" strike="noStrike">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1000" b="0" i="0" u="none" strike="noStrike">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824430940"/>
                  </a:ext>
                </a:extLst>
              </a:tr>
              <a:tr h="144000">
                <a:tc>
                  <a:txBody>
                    <a:bodyPr/>
                    <a:lstStyle/>
                    <a:p>
                      <a:pPr algn="l" rtl="0" fontAlgn="ctr"/>
                      <a:r>
                        <a:rPr lang="ru-RU" sz="900" b="0" i="0" u="none" strike="noStrike" dirty="0">
                          <a:solidFill>
                            <a:srgbClr val="000000"/>
                          </a:solidFill>
                          <a:effectLst/>
                          <a:latin typeface="Arial" panose="020B0604020202020204" pitchFamily="34" charset="0"/>
                        </a:rPr>
                        <a:t>Новые отечественные легковые автомобили</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55911351"/>
                  </a:ext>
                </a:extLst>
              </a:tr>
              <a:tr h="144000">
                <a:tc>
                  <a:txBody>
                    <a:bodyPr/>
                    <a:lstStyle/>
                    <a:p>
                      <a:pPr algn="l" rtl="0" fontAlgn="ctr"/>
                      <a:r>
                        <a:rPr lang="ru-RU" sz="900" b="0" i="0" u="none" strike="noStrike" dirty="0">
                          <a:solidFill>
                            <a:srgbClr val="000000"/>
                          </a:solidFill>
                          <a:effectLst/>
                          <a:latin typeface="Arial" panose="020B0604020202020204" pitchFamily="34" charset="0"/>
                        </a:rPr>
                        <a:t>Новые иностранные легковые автомобили</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91441918"/>
                  </a:ext>
                </a:extLst>
              </a:tr>
              <a:tr h="144000">
                <a:tc>
                  <a:txBody>
                    <a:bodyPr/>
                    <a:lstStyle/>
                    <a:p>
                      <a:pPr algn="l" rtl="0" fontAlgn="ctr"/>
                      <a:r>
                        <a:rPr lang="ru-RU" sz="900" b="0" i="0" u="none" strike="noStrike">
                          <a:solidFill>
                            <a:srgbClr val="000000"/>
                          </a:solidFill>
                          <a:effectLst/>
                          <a:latin typeface="Arial" panose="020B0604020202020204" pitchFamily="34" charset="0"/>
                        </a:rPr>
                        <a:t>Строительство новых квартир и домов</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19216654"/>
                  </a:ext>
                </a:extLst>
              </a:tr>
              <a:tr h="144000">
                <a:tc>
                  <a:txBody>
                    <a:bodyPr/>
                    <a:lstStyle/>
                    <a:p>
                      <a:pPr algn="l" rtl="0" fontAlgn="ctr"/>
                      <a:r>
                        <a:rPr lang="ru-RU" sz="900" b="0" i="0" u="none" strike="noStrike" dirty="0">
                          <a:solidFill>
                            <a:srgbClr val="000000"/>
                          </a:solidFill>
                          <a:effectLst/>
                          <a:latin typeface="Arial" panose="020B0604020202020204" pitchFamily="34" charset="0"/>
                        </a:rPr>
                        <a:t>Медицинские услуги </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077605178"/>
                  </a:ext>
                </a:extLst>
              </a:tr>
              <a:tr h="144000">
                <a:tc>
                  <a:txBody>
                    <a:bodyPr/>
                    <a:lstStyle/>
                    <a:p>
                      <a:pPr algn="l" rtl="0" fontAlgn="ctr"/>
                      <a:r>
                        <a:rPr lang="ru-RU" sz="900" b="0" i="0" u="none" strike="noStrike" dirty="0">
                          <a:solidFill>
                            <a:srgbClr val="000000"/>
                          </a:solidFill>
                          <a:effectLst/>
                          <a:latin typeface="Arial" panose="020B0604020202020204" pitchFamily="34" charset="0"/>
                        </a:rPr>
                        <a:t>Лекарственные препараты</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134750457"/>
                  </a:ext>
                </a:extLst>
              </a:tr>
              <a:tr h="144000">
                <a:tc>
                  <a:txBody>
                    <a:bodyPr/>
                    <a:lstStyle/>
                    <a:p>
                      <a:pPr algn="l" rtl="0" fontAlgn="ctr"/>
                      <a:r>
                        <a:rPr lang="ru-RU" sz="900" b="0" i="0" u="none" strike="noStrike" dirty="0">
                          <a:solidFill>
                            <a:srgbClr val="000000"/>
                          </a:solidFill>
                          <a:effectLst/>
                          <a:latin typeface="Arial" panose="020B0604020202020204" pitchFamily="34" charset="0"/>
                        </a:rPr>
                        <a:t>Бензин и дизель</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478041531"/>
                  </a:ext>
                </a:extLst>
              </a:tr>
              <a:tr h="144000">
                <a:tc>
                  <a:txBody>
                    <a:bodyPr/>
                    <a:lstStyle/>
                    <a:p>
                      <a:pPr algn="l" rtl="0" fontAlgn="ctr"/>
                      <a:r>
                        <a:rPr lang="ru-RU" sz="900" b="0" i="0" u="none" strike="noStrike" dirty="0">
                          <a:solidFill>
                            <a:srgbClr val="000000"/>
                          </a:solidFill>
                          <a:effectLst/>
                          <a:latin typeface="Arial" panose="020B0604020202020204" pitchFamily="34" charset="0"/>
                        </a:rPr>
                        <a:t>Стоматология </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58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355573500"/>
                  </a:ext>
                </a:extLst>
              </a:tr>
              <a:tr h="144000">
                <a:tc>
                  <a:txBody>
                    <a:bodyPr/>
                    <a:lstStyle/>
                    <a:p>
                      <a:pPr algn="l" rtl="0" fontAlgn="ctr"/>
                      <a:r>
                        <a:rPr lang="ru-RU" sz="900" b="0" i="0" u="none" strike="noStrike">
                          <a:solidFill>
                            <a:srgbClr val="000000"/>
                          </a:solidFill>
                          <a:effectLst/>
                          <a:latin typeface="Arial" panose="020B0604020202020204" pitchFamily="34" charset="0"/>
                        </a:rPr>
                        <a:t>Кредиты микрофинансовых организаций</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664813679"/>
                  </a:ext>
                </a:extLst>
              </a:tr>
              <a:tr h="144000">
                <a:tc>
                  <a:txBody>
                    <a:bodyPr/>
                    <a:lstStyle/>
                    <a:p>
                      <a:pPr algn="l" rtl="0" fontAlgn="ctr"/>
                      <a:r>
                        <a:rPr lang="ru-RU" sz="900" b="0" i="0" u="none" strike="noStrike">
                          <a:solidFill>
                            <a:srgbClr val="000000"/>
                          </a:solidFill>
                          <a:effectLst/>
                          <a:latin typeface="Arial" panose="020B0604020202020204" pitchFamily="34" charset="0"/>
                        </a:rPr>
                        <a:t>Кредиты из иных источников</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38731226"/>
                  </a:ext>
                </a:extLst>
              </a:tr>
              <a:tr h="144000">
                <a:tc>
                  <a:txBody>
                    <a:bodyPr/>
                    <a:lstStyle/>
                    <a:p>
                      <a:pPr algn="l" rtl="0" fontAlgn="ctr"/>
                      <a:r>
                        <a:rPr lang="ru-RU" sz="900" b="0" i="0" u="none" strike="noStrike">
                          <a:solidFill>
                            <a:srgbClr val="000000"/>
                          </a:solidFill>
                          <a:effectLst/>
                          <a:latin typeface="Arial" panose="020B0604020202020204" pitchFamily="34" charset="0"/>
                        </a:rPr>
                        <a:t>Банковские кредиты для населения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66559607"/>
                  </a:ext>
                </a:extLst>
              </a:tr>
              <a:tr h="144000">
                <a:tc>
                  <a:txBody>
                    <a:bodyPr/>
                    <a:lstStyle/>
                    <a:p>
                      <a:pPr algn="l" rtl="0" fontAlgn="ctr"/>
                      <a:r>
                        <a:rPr lang="ru-RU" sz="900" b="0" i="0" u="none" strike="noStrike">
                          <a:solidFill>
                            <a:srgbClr val="000000"/>
                          </a:solidFill>
                          <a:effectLst/>
                          <a:latin typeface="Arial" panose="020B0604020202020204" pitchFamily="34" charset="0"/>
                        </a:rPr>
                        <a:t>Продукты питания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38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684791829"/>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по управлению многоквартирными домами</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38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989082728"/>
                  </a:ext>
                </a:extLst>
              </a:tr>
              <a:tr h="144000">
                <a:tc>
                  <a:txBody>
                    <a:bodyPr/>
                    <a:lstStyle/>
                    <a:p>
                      <a:pPr algn="l" rtl="0" fontAlgn="ctr"/>
                      <a:r>
                        <a:rPr lang="ru-RU" sz="900" b="0" i="0" u="none" strike="noStrike">
                          <a:solidFill>
                            <a:srgbClr val="000000"/>
                          </a:solidFill>
                          <a:effectLst/>
                          <a:latin typeface="Arial" panose="020B0604020202020204" pitchFamily="34" charset="0"/>
                        </a:rPr>
                        <a:t>Одежда и обувь</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37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164875862"/>
                  </a:ext>
                </a:extLst>
              </a:tr>
              <a:tr h="144000">
                <a:tc>
                  <a:txBody>
                    <a:bodyPr/>
                    <a:lstStyle/>
                    <a:p>
                      <a:pPr algn="l" rtl="0" fontAlgn="ctr"/>
                      <a:r>
                        <a:rPr lang="ru-RU" sz="900" b="0" i="0" u="none" strike="noStrike">
                          <a:solidFill>
                            <a:srgbClr val="000000"/>
                          </a:solidFill>
                          <a:effectLst/>
                          <a:latin typeface="Arial" panose="020B0604020202020204" pitchFamily="34" charset="0"/>
                        </a:rPr>
                        <a:t>Электроснабжение</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996292064"/>
                  </a:ext>
                </a:extLst>
              </a:tr>
              <a:tr h="144000">
                <a:tc>
                  <a:txBody>
                    <a:bodyPr/>
                    <a:lstStyle/>
                    <a:p>
                      <a:pPr algn="l" rtl="0" fontAlgn="ctr"/>
                      <a:r>
                        <a:rPr lang="ru-RU" sz="900" b="0" i="0" u="none" strike="noStrike">
                          <a:solidFill>
                            <a:srgbClr val="000000"/>
                          </a:solidFill>
                          <a:effectLst/>
                          <a:latin typeface="Arial" panose="020B0604020202020204" pitchFamily="34" charset="0"/>
                        </a:rPr>
                        <a:t>Теплоснабжение</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38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144745810"/>
                  </a:ext>
                </a:extLst>
              </a:tr>
              <a:tr h="144000">
                <a:tc>
                  <a:txBody>
                    <a:bodyPr/>
                    <a:lstStyle/>
                    <a:p>
                      <a:pPr algn="l" rtl="0" fontAlgn="ctr"/>
                      <a:r>
                        <a:rPr lang="ru-RU" sz="900" b="0" i="0" u="none" strike="noStrike">
                          <a:solidFill>
                            <a:srgbClr val="000000"/>
                          </a:solidFill>
                          <a:effectLst/>
                          <a:latin typeface="Arial" panose="020B0604020202020204" pitchFamily="34" charset="0"/>
                        </a:rPr>
                        <a:t>Мебель</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84887510"/>
                  </a:ext>
                </a:extLst>
              </a:tr>
              <a:tr h="144000">
                <a:tc>
                  <a:txBody>
                    <a:bodyPr/>
                    <a:lstStyle/>
                    <a:p>
                      <a:pPr algn="l" rtl="0" fontAlgn="ctr"/>
                      <a:r>
                        <a:rPr lang="ru-RU" sz="900" b="0" i="0" u="none" strike="noStrike">
                          <a:solidFill>
                            <a:srgbClr val="000000"/>
                          </a:solidFill>
                          <a:effectLst/>
                          <a:latin typeface="Arial" panose="020B0604020202020204" pitchFamily="34" charset="0"/>
                        </a:rPr>
                        <a:t>Водопровод</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110349601"/>
                  </a:ext>
                </a:extLst>
              </a:tr>
              <a:tr h="144000">
                <a:tc>
                  <a:txBody>
                    <a:bodyPr/>
                    <a:lstStyle/>
                    <a:p>
                      <a:pPr algn="l" rtl="0" fontAlgn="ctr"/>
                      <a:r>
                        <a:rPr lang="ru-RU" sz="900" b="0" i="0" u="none" strike="noStrike">
                          <a:solidFill>
                            <a:srgbClr val="000000"/>
                          </a:solidFill>
                          <a:effectLst/>
                          <a:latin typeface="Arial" panose="020B0604020202020204" pitchFamily="34" charset="0"/>
                        </a:rPr>
                        <a:t>Бытовая техника</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58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983926652"/>
                  </a:ext>
                </a:extLst>
              </a:tr>
              <a:tr h="144000">
                <a:tc>
                  <a:txBody>
                    <a:bodyPr/>
                    <a:lstStyle/>
                    <a:p>
                      <a:pPr algn="l" rtl="0" fontAlgn="ctr"/>
                      <a:r>
                        <a:rPr lang="ru-RU" sz="900" b="0" i="0" u="none" strike="noStrike">
                          <a:solidFill>
                            <a:srgbClr val="000000"/>
                          </a:solidFill>
                          <a:effectLst/>
                          <a:latin typeface="Arial" panose="020B0604020202020204" pitchFamily="34" charset="0"/>
                        </a:rPr>
                        <a:t>Газоснабжение</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543647407"/>
                  </a:ext>
                </a:extLst>
              </a:tr>
              <a:tr h="144000">
                <a:tc>
                  <a:txBody>
                    <a:bodyPr/>
                    <a:lstStyle/>
                    <a:p>
                      <a:pPr algn="l" rtl="0" fontAlgn="ctr"/>
                      <a:r>
                        <a:rPr lang="ru-RU" sz="900" b="0" i="0" u="none" strike="noStrike">
                          <a:solidFill>
                            <a:srgbClr val="000000"/>
                          </a:solidFill>
                          <a:effectLst/>
                          <a:latin typeface="Arial" panose="020B0604020202020204" pitchFamily="34" charset="0"/>
                        </a:rPr>
                        <a:t>Автокомпоненты </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57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116211745"/>
                  </a:ext>
                </a:extLst>
              </a:tr>
              <a:tr h="144000">
                <a:tc>
                  <a:txBody>
                    <a:bodyPr/>
                    <a:lstStyle/>
                    <a:p>
                      <a:pPr algn="l" rtl="0" fontAlgn="ctr"/>
                      <a:r>
                        <a:rPr lang="ru-RU" sz="900" b="0" i="0" u="none" strike="noStrike">
                          <a:solidFill>
                            <a:srgbClr val="000000"/>
                          </a:solidFill>
                          <a:effectLst/>
                          <a:latin typeface="Arial" panose="020B0604020202020204" pitchFamily="34" charset="0"/>
                        </a:rPr>
                        <a:t>Гостиничные услуги</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33047305"/>
                  </a:ext>
                </a:extLst>
              </a:tr>
              <a:tr h="144000">
                <a:tc>
                  <a:txBody>
                    <a:bodyPr/>
                    <a:lstStyle/>
                    <a:p>
                      <a:pPr algn="l" rtl="0" fontAlgn="ctr"/>
                      <a:r>
                        <a:rPr lang="ru-RU" sz="900" b="0" i="0" u="none" strike="noStrike">
                          <a:solidFill>
                            <a:srgbClr val="000000"/>
                          </a:solidFill>
                          <a:effectLst/>
                          <a:latin typeface="Arial" panose="020B0604020202020204" pitchFamily="34" charset="0"/>
                        </a:rPr>
                        <a:t>Общественный транспорт</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730623502"/>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детского отдыха и оздоровления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855226691"/>
                  </a:ext>
                </a:extLst>
              </a:tr>
              <a:tr h="144000">
                <a:tc>
                  <a:txBody>
                    <a:bodyPr/>
                    <a:lstStyle/>
                    <a:p>
                      <a:pPr algn="l" rtl="0" fontAlgn="ctr"/>
                      <a:r>
                        <a:rPr lang="ru-RU" sz="900" b="0" i="0" u="none" strike="noStrike">
                          <a:solidFill>
                            <a:srgbClr val="000000"/>
                          </a:solidFill>
                          <a:effectLst/>
                          <a:latin typeface="Arial" panose="020B0604020202020204" pitchFamily="34" charset="0"/>
                        </a:rPr>
                        <a:t>Картофель</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371965759"/>
                  </a:ext>
                </a:extLst>
              </a:tr>
              <a:tr h="144000">
                <a:tc>
                  <a:txBody>
                    <a:bodyPr/>
                    <a:lstStyle/>
                    <a:p>
                      <a:pPr algn="l" rtl="0" fontAlgn="ctr"/>
                      <a:r>
                        <a:rPr lang="ru-RU" sz="900" b="0" i="0" u="none" strike="noStrike">
                          <a:solidFill>
                            <a:srgbClr val="000000"/>
                          </a:solidFill>
                          <a:effectLst/>
                          <a:latin typeface="Arial" panose="020B0604020202020204" pitchFamily="34" charset="0"/>
                        </a:rPr>
                        <a:t>Капуста</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583330830"/>
                  </a:ext>
                </a:extLst>
              </a:tr>
              <a:tr h="144000">
                <a:tc>
                  <a:txBody>
                    <a:bodyPr/>
                    <a:lstStyle/>
                    <a:p>
                      <a:pPr algn="l" rtl="0" fontAlgn="ctr"/>
                      <a:r>
                        <a:rPr lang="ru-RU" sz="900" b="0" i="0" u="none" strike="noStrike">
                          <a:solidFill>
                            <a:srgbClr val="000000"/>
                          </a:solidFill>
                          <a:effectLst/>
                          <a:latin typeface="Arial" panose="020B0604020202020204" pitchFamily="34" charset="0"/>
                        </a:rPr>
                        <a:t>Свекла</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70224410"/>
                  </a:ext>
                </a:extLst>
              </a:tr>
              <a:tr h="144000">
                <a:tc>
                  <a:txBody>
                    <a:bodyPr/>
                    <a:lstStyle/>
                    <a:p>
                      <a:pPr algn="l" rtl="0" fontAlgn="ctr"/>
                      <a:r>
                        <a:rPr lang="ru-RU" sz="900" b="0" i="0" u="none" strike="noStrike">
                          <a:solidFill>
                            <a:srgbClr val="000000"/>
                          </a:solidFill>
                          <a:effectLst/>
                          <a:latin typeface="Arial" panose="020B0604020202020204" pitchFamily="34" charset="0"/>
                        </a:rPr>
                        <a:t>Интернет</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505004044"/>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по уходу за детьми и гражданами с ограниченной деятельностью</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14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237195492"/>
                  </a:ext>
                </a:extLst>
              </a:tr>
              <a:tr h="144000">
                <a:tc>
                  <a:txBody>
                    <a:bodyPr/>
                    <a:lstStyle/>
                    <a:p>
                      <a:pPr algn="l" rtl="0" fontAlgn="ctr"/>
                      <a:r>
                        <a:rPr lang="ru-RU" sz="900" b="0" i="0" u="none" strike="noStrike">
                          <a:solidFill>
                            <a:srgbClr val="000000"/>
                          </a:solidFill>
                          <a:effectLst/>
                          <a:latin typeface="Arial" panose="020B0604020202020204" pitchFamily="34" charset="0"/>
                        </a:rPr>
                        <a:t>Сотовая связь</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654466157"/>
                  </a:ext>
                </a:extLst>
              </a:tr>
              <a:tr h="144000">
                <a:tc>
                  <a:txBody>
                    <a:bodyPr/>
                    <a:lstStyle/>
                    <a:p>
                      <a:pPr algn="l" rtl="0" fontAlgn="ctr"/>
                      <a:r>
                        <a:rPr lang="ru-RU" sz="900" b="0" i="0" u="none" strike="noStrike">
                          <a:solidFill>
                            <a:srgbClr val="000000"/>
                          </a:solidFill>
                          <a:effectLst/>
                          <a:latin typeface="Arial" panose="020B0604020202020204" pitchFamily="34" charset="0"/>
                        </a:rPr>
                        <a:t>Сельхозинвентарь, мелкая сельхозтехника, удобрения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503757559"/>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дополнительного образования детей</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337886137"/>
                  </a:ext>
                </a:extLst>
              </a:tr>
              <a:tr h="144000">
                <a:tc>
                  <a:txBody>
                    <a:bodyPr/>
                    <a:lstStyle/>
                    <a:p>
                      <a:pPr algn="l" rtl="0" fontAlgn="ctr"/>
                      <a:r>
                        <a:rPr lang="ru-RU" sz="900" b="0" i="0" u="none" strike="noStrike">
                          <a:solidFill>
                            <a:srgbClr val="000000"/>
                          </a:solidFill>
                          <a:effectLst/>
                          <a:latin typeface="Arial" panose="020B0604020202020204" pitchFamily="34" charset="0"/>
                        </a:rPr>
                        <a:t>Общественное питание и услуги (парикмахерские и т.п.)</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14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045720514"/>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учреждений дошкольного образования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430444301"/>
                  </a:ext>
                </a:extLst>
              </a:tr>
              <a:tr h="144000">
                <a:tc>
                  <a:txBody>
                    <a:bodyPr/>
                    <a:lstStyle/>
                    <a:p>
                      <a:pPr algn="l" rtl="0" fontAlgn="ctr"/>
                      <a:r>
                        <a:rPr lang="ru-RU" sz="900" b="0" i="0" u="none" strike="noStrike">
                          <a:solidFill>
                            <a:srgbClr val="000000"/>
                          </a:solidFill>
                          <a:effectLst/>
                          <a:latin typeface="Arial" panose="020B0604020202020204" pitchFamily="34" charset="0"/>
                        </a:rPr>
                        <a:t>Услуги социального обслуживания населения</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56166420"/>
                  </a:ext>
                </a:extLst>
              </a:tr>
              <a:tr h="144000">
                <a:tc>
                  <a:txBody>
                    <a:bodyPr/>
                    <a:lstStyle/>
                    <a:p>
                      <a:pPr algn="l" rtl="0" fontAlgn="ctr"/>
                      <a:r>
                        <a:rPr lang="ru-RU" sz="900" b="0" i="0" u="none" strike="noStrike" dirty="0">
                          <a:solidFill>
                            <a:srgbClr val="000000"/>
                          </a:solidFill>
                          <a:effectLst/>
                          <a:latin typeface="Arial" panose="020B0604020202020204" pitchFamily="34" charset="0"/>
                        </a:rPr>
                        <a:t>Услуги в сфере культуры</a:t>
                      </a:r>
                    </a:p>
                  </a:txBody>
                  <a:tcPr marL="50402"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25</a:t>
                      </a:r>
                    </a:p>
                  </a:txBody>
                  <a:tcPr marL="5600" marR="5600" marT="560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62266510"/>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Острота критики ценообразования по широкому кругу товарных и сервисных рынков в целом снижается.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Тем </a:t>
            </a:r>
            <a:r>
              <a:rPr lang="ru-RU" sz="1600" dirty="0">
                <a:latin typeface="Arial" panose="020B0604020202020204" pitchFamily="34" charset="0"/>
                <a:cs typeface="Arial" panose="020B0604020202020204" pitchFamily="34" charset="0"/>
              </a:rPr>
              <a:t>не менее, остается ряд направлений, требующих контроля.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В </a:t>
            </a:r>
            <a:r>
              <a:rPr lang="ru-RU" sz="1600" dirty="0">
                <a:latin typeface="Arial" panose="020B0604020202020204" pitchFamily="34" charset="0"/>
                <a:cs typeface="Arial" panose="020B0604020202020204" pitchFamily="34" charset="0"/>
              </a:rPr>
              <a:t>первую очередь, не удовлетворение вызывает уровень  цен на автомобили, медицинские и стоматологические услуги, на новостройки, топливо, лекарственные препараты, услуги кредитования населения, продукты питания, услуги по управлению многоквартирными домами. Недовольство ценами на данные товары и услуги высказали от 38% до 48% респондентов.</a:t>
            </a:r>
            <a:endParaRPr lang="ru-RU" altLang="ru-RU" sz="1600" dirty="0" smtClean="0">
              <a:latin typeface="Arial" panose="020B0604020202020204" pitchFamily="34" charset="0"/>
              <a:cs typeface="Arial" panose="020B0604020202020204" pitchFamily="34" charset="0"/>
            </a:endParaRPr>
          </a:p>
        </p:txBody>
      </p:sp>
      <p:sp>
        <p:nvSpPr>
          <p:cNvPr id="20483"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E7A6AB-AE57-4018-9159-6E0FE05CB54F}" type="slidenum">
              <a:rPr lang="ru-RU" altLang="ru-RU" smtClean="0">
                <a:latin typeface="DendaNewLightC"/>
              </a:rPr>
              <a:pPr/>
              <a:t>11</a:t>
            </a:fld>
            <a:endParaRPr lang="ru-RU" altLang="ru-RU" smtClean="0">
              <a:latin typeface="DendaNewLightC"/>
            </a:endParaRPr>
          </a:p>
        </p:txBody>
      </p:sp>
      <p:sp>
        <p:nvSpPr>
          <p:cNvPr id="20484" name="Прямоугольник 6"/>
          <p:cNvSpPr>
            <a:spLocks noChangeArrowheads="1"/>
          </p:cNvSpPr>
          <p:nvPr/>
        </p:nvSpPr>
        <p:spPr bwMode="auto">
          <a:xfrm>
            <a:off x="1" y="0"/>
            <a:ext cx="918210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solidFill>
                  <a:schemeClr val="bg1"/>
                </a:solidFill>
              </a:rPr>
              <a:t>Динамика удовлетворенности потребителей уровнем </a:t>
            </a:r>
            <a:r>
              <a:rPr lang="ru-RU" altLang="ru-RU" dirty="0" smtClean="0">
                <a:solidFill>
                  <a:schemeClr val="bg1"/>
                </a:solidFill>
              </a:rPr>
              <a:t>цен </a:t>
            </a:r>
            <a:r>
              <a:rPr lang="ru-RU" altLang="ru-RU" sz="1000" dirty="0" smtClean="0">
                <a:solidFill>
                  <a:schemeClr val="bg1"/>
                </a:solidFill>
              </a:rPr>
              <a:t>(2 из 2)</a:t>
            </a:r>
            <a:endParaRPr lang="ru-RU" altLang="ru-RU" sz="1000" dirty="0">
              <a:solidFill>
                <a:schemeClr val="bg1"/>
              </a:solidFill>
            </a:endParaRPr>
          </a:p>
        </p:txBody>
      </p:sp>
    </p:spTree>
    <p:extLst>
      <p:ext uri="{BB962C8B-B14F-4D97-AF65-F5344CB8AC3E}">
        <p14:creationId xmlns:p14="http://schemas.microsoft.com/office/powerpoint/2010/main" val="117029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ACEF904-35F7-43DD-970D-9A929DA7915E}" type="slidenum">
              <a:rPr lang="ru-RU" altLang="ru-RU" smtClean="0">
                <a:latin typeface="DendaNewLightC"/>
              </a:rPr>
              <a:pPr/>
              <a:t>12</a:t>
            </a:fld>
            <a:endParaRPr lang="ru-RU" altLang="ru-RU" smtClean="0">
              <a:latin typeface="DendaNewLightC"/>
            </a:endParaRPr>
          </a:p>
        </p:txBody>
      </p:sp>
      <p:sp>
        <p:nvSpPr>
          <p:cNvPr id="14339"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698989E-5AAC-4C33-9650-B3462E10E96A}" type="slidenum">
              <a:rPr lang="ru-RU" altLang="ru-RU" sz="1200">
                <a:latin typeface="DendaNewLightC"/>
              </a:rPr>
              <a:pPr algn="r" eaLnBrk="1" hangingPunct="1"/>
              <a:t>12</a:t>
            </a:fld>
            <a:endParaRPr lang="ru-RU" altLang="ru-RU" sz="1200">
              <a:latin typeface="DendaNewLightC"/>
            </a:endParaRPr>
          </a:p>
        </p:txBody>
      </p:sp>
      <p:sp>
        <p:nvSpPr>
          <p:cNvPr id="14341" name="TextBox 8"/>
          <p:cNvSpPr txBox="1">
            <a:spLocks noChangeArrowheads="1"/>
          </p:cNvSpPr>
          <p:nvPr/>
        </p:nvSpPr>
        <p:spPr bwMode="auto">
          <a:xfrm>
            <a:off x="368300" y="668338"/>
            <a:ext cx="86407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rgbClr val="C00000"/>
              </a:buClr>
            </a:pPr>
            <a:r>
              <a:rPr lang="ru-RU" altLang="ru-RU"/>
              <a:t>Удовлетворенность </a:t>
            </a:r>
            <a:r>
              <a:rPr lang="ru-RU" altLang="ru-RU" u="sng"/>
              <a:t>качеством </a:t>
            </a:r>
            <a:r>
              <a:rPr lang="ru-RU" altLang="ru-RU"/>
              <a:t> следующих товаров, работ  и услуг, %</a:t>
            </a:r>
          </a:p>
          <a:p>
            <a:pPr algn="just" eaLnBrk="1" hangingPunct="1">
              <a:buClr>
                <a:srgbClr val="C00000"/>
              </a:buClr>
            </a:pPr>
            <a:endParaRPr lang="ru-RU" altLang="ru-RU"/>
          </a:p>
        </p:txBody>
      </p:sp>
      <p:sp>
        <p:nvSpPr>
          <p:cNvPr id="14671" name="Прямоугольник 2"/>
          <p:cNvSpPr>
            <a:spLocks noChangeArrowheads="1"/>
          </p:cNvSpPr>
          <p:nvPr/>
        </p:nvSpPr>
        <p:spPr bwMode="auto">
          <a:xfrm>
            <a:off x="163513" y="6453336"/>
            <a:ext cx="8674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000" i="1" dirty="0">
                <a:solidFill>
                  <a:schemeClr val="tx1">
                    <a:lumMod val="50000"/>
                    <a:lumOff val="50000"/>
                  </a:schemeClr>
                </a:solidFill>
                <a:cs typeface="Arial" panose="020B0604020202020204" pitchFamily="34" charset="0"/>
              </a:rPr>
              <a:t>В таблице дается распределение ответов на вопрос «Насколько вы довольны положением дел со следующими товарами, работами и услугами?»</a:t>
            </a:r>
            <a:r>
              <a:rPr lang="ru-RU" altLang="ru-RU" sz="1000" dirty="0">
                <a:solidFill>
                  <a:schemeClr val="tx1">
                    <a:lumMod val="50000"/>
                    <a:lumOff val="50000"/>
                  </a:schemeClr>
                </a:solidFill>
                <a:cs typeface="Arial" panose="020B0604020202020204" pitchFamily="34" charset="0"/>
              </a:rPr>
              <a:t>. </a:t>
            </a:r>
          </a:p>
        </p:txBody>
      </p:sp>
      <p:graphicFrame>
        <p:nvGraphicFramePr>
          <p:cNvPr id="3" name="Таблица 2"/>
          <p:cNvGraphicFramePr>
            <a:graphicFrameLocks noGrp="1"/>
          </p:cNvGraphicFramePr>
          <p:nvPr>
            <p:extLst>
              <p:ext uri="{D42A27DB-BD31-4B8C-83A1-F6EECF244321}">
                <p14:modId xmlns:p14="http://schemas.microsoft.com/office/powerpoint/2010/main" val="4029474626"/>
              </p:ext>
            </p:extLst>
          </p:nvPr>
        </p:nvGraphicFramePr>
        <p:xfrm>
          <a:off x="251520" y="1011600"/>
          <a:ext cx="8640003" cy="5473030"/>
        </p:xfrm>
        <a:graphic>
          <a:graphicData uri="http://schemas.openxmlformats.org/drawingml/2006/table">
            <a:tbl>
              <a:tblPr/>
              <a:tblGrid>
                <a:gridCol w="5128257">
                  <a:extLst>
                    <a:ext uri="{9D8B030D-6E8A-4147-A177-3AD203B41FA5}">
                      <a16:colId xmlns="" xmlns:a16="http://schemas.microsoft.com/office/drawing/2014/main" val="2564261587"/>
                    </a:ext>
                  </a:extLst>
                </a:gridCol>
                <a:gridCol w="390194">
                  <a:extLst>
                    <a:ext uri="{9D8B030D-6E8A-4147-A177-3AD203B41FA5}">
                      <a16:colId xmlns="" xmlns:a16="http://schemas.microsoft.com/office/drawing/2014/main" val="3776835255"/>
                    </a:ext>
                  </a:extLst>
                </a:gridCol>
                <a:gridCol w="390194">
                  <a:extLst>
                    <a:ext uri="{9D8B030D-6E8A-4147-A177-3AD203B41FA5}">
                      <a16:colId xmlns="" xmlns:a16="http://schemas.microsoft.com/office/drawing/2014/main" val="1262714011"/>
                    </a:ext>
                  </a:extLst>
                </a:gridCol>
                <a:gridCol w="390194">
                  <a:extLst>
                    <a:ext uri="{9D8B030D-6E8A-4147-A177-3AD203B41FA5}">
                      <a16:colId xmlns="" xmlns:a16="http://schemas.microsoft.com/office/drawing/2014/main" val="4193176705"/>
                    </a:ext>
                  </a:extLst>
                </a:gridCol>
                <a:gridCol w="390194">
                  <a:extLst>
                    <a:ext uri="{9D8B030D-6E8A-4147-A177-3AD203B41FA5}">
                      <a16:colId xmlns="" xmlns:a16="http://schemas.microsoft.com/office/drawing/2014/main" val="2605328235"/>
                    </a:ext>
                  </a:extLst>
                </a:gridCol>
                <a:gridCol w="390194">
                  <a:extLst>
                    <a:ext uri="{9D8B030D-6E8A-4147-A177-3AD203B41FA5}">
                      <a16:colId xmlns="" xmlns:a16="http://schemas.microsoft.com/office/drawing/2014/main" val="3134417515"/>
                    </a:ext>
                  </a:extLst>
                </a:gridCol>
                <a:gridCol w="390194">
                  <a:extLst>
                    <a:ext uri="{9D8B030D-6E8A-4147-A177-3AD203B41FA5}">
                      <a16:colId xmlns="" xmlns:a16="http://schemas.microsoft.com/office/drawing/2014/main" val="4099857797"/>
                    </a:ext>
                  </a:extLst>
                </a:gridCol>
                <a:gridCol w="390194">
                  <a:extLst>
                    <a:ext uri="{9D8B030D-6E8A-4147-A177-3AD203B41FA5}">
                      <a16:colId xmlns="" xmlns:a16="http://schemas.microsoft.com/office/drawing/2014/main" val="568486581"/>
                    </a:ext>
                  </a:extLst>
                </a:gridCol>
                <a:gridCol w="390194">
                  <a:extLst>
                    <a:ext uri="{9D8B030D-6E8A-4147-A177-3AD203B41FA5}">
                      <a16:colId xmlns="" xmlns:a16="http://schemas.microsoft.com/office/drawing/2014/main" val="3435076006"/>
                    </a:ext>
                  </a:extLst>
                </a:gridCol>
                <a:gridCol w="390194">
                  <a:extLst>
                    <a:ext uri="{9D8B030D-6E8A-4147-A177-3AD203B41FA5}">
                      <a16:colId xmlns="" xmlns:a16="http://schemas.microsoft.com/office/drawing/2014/main" val="3621436640"/>
                    </a:ext>
                  </a:extLst>
                </a:gridCol>
              </a:tblGrid>
              <a:tr h="123363">
                <a:tc rowSpan="3">
                  <a:txBody>
                    <a:bodyPr/>
                    <a:lstStyle/>
                    <a:p>
                      <a:pPr algn="ctr" rtl="0" fontAlgn="ctr"/>
                      <a:r>
                        <a:rPr lang="ru-RU" sz="900" b="1" i="0" u="none" strike="noStrike" dirty="0">
                          <a:solidFill>
                            <a:srgbClr val="FFFFFF"/>
                          </a:solidFill>
                          <a:effectLst/>
                          <a:latin typeface="Arial" panose="020B0604020202020204" pitchFamily="34" charset="0"/>
                        </a:rPr>
                        <a:t>Направление деятельности компаний</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3">
                  <a:txBody>
                    <a:bodyPr/>
                    <a:lstStyle/>
                    <a:p>
                      <a:pPr algn="ctr" rtl="0" fontAlgn="ctr"/>
                      <a:r>
                        <a:rPr lang="ru-RU" sz="900" b="1" i="0" u="none" strike="noStrike">
                          <a:solidFill>
                            <a:srgbClr val="FFFFFF"/>
                          </a:solidFill>
                          <a:effectLst/>
                          <a:latin typeface="Arial" panose="020B0604020202020204" pitchFamily="34" charset="0"/>
                        </a:rPr>
                        <a:t>Не довольны</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Когда как</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Довольны</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814730230"/>
                  </a:ext>
                </a:extLst>
              </a:tr>
              <a:tr h="112148">
                <a:tc vMerge="1">
                  <a:txBody>
                    <a:bodyPr/>
                    <a:lstStyle/>
                    <a:p>
                      <a:endParaRPr lang="ru-RU"/>
                    </a:p>
                  </a:txBody>
                  <a:tcPr/>
                </a:tc>
                <a:tc gridSpan="9">
                  <a:txBody>
                    <a:bodyPr/>
                    <a:lstStyle/>
                    <a:p>
                      <a:pPr algn="ctr" rtl="0" fontAlgn="ctr"/>
                      <a:r>
                        <a:rPr lang="ru-RU" sz="900" b="0" i="0" u="none" strike="noStrike">
                          <a:solidFill>
                            <a:srgbClr val="000000"/>
                          </a:solidFill>
                          <a:effectLst/>
                          <a:latin typeface="Arial" panose="020B0604020202020204" pitchFamily="34" charset="0"/>
                        </a:rPr>
                        <a:t>Качество</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361248704"/>
                  </a:ext>
                </a:extLst>
              </a:tr>
              <a:tr h="112148">
                <a:tc vMerge="1">
                  <a:txBody>
                    <a:bodyPr/>
                    <a:lstStyle/>
                    <a:p>
                      <a:endParaRPr lang="ru-RU"/>
                    </a:p>
                  </a:txBody>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039755885"/>
                  </a:ext>
                </a:extLst>
              </a:tr>
              <a:tr h="112148">
                <a:tc>
                  <a:txBody>
                    <a:bodyPr/>
                    <a:lstStyle/>
                    <a:p>
                      <a:pPr algn="l" rtl="0" fontAlgn="ctr"/>
                      <a:r>
                        <a:rPr lang="ru-RU" sz="900" b="0" i="0" u="none" strike="noStrike">
                          <a:solidFill>
                            <a:srgbClr val="000000"/>
                          </a:solidFill>
                          <a:effectLst/>
                          <a:latin typeface="Arial" panose="020B0604020202020204" pitchFamily="34" charset="0"/>
                        </a:rPr>
                        <a:t>Медицинские услуги </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913944027"/>
                  </a:ext>
                </a:extLst>
              </a:tr>
              <a:tr h="112148">
                <a:tc>
                  <a:txBody>
                    <a:bodyPr/>
                    <a:lstStyle/>
                    <a:p>
                      <a:pPr algn="l" rtl="0" fontAlgn="ctr"/>
                      <a:r>
                        <a:rPr lang="ru-RU" sz="900" b="0" i="0" u="none" strike="noStrike">
                          <a:solidFill>
                            <a:srgbClr val="000000"/>
                          </a:solidFill>
                          <a:effectLst/>
                          <a:latin typeface="Arial" panose="020B0604020202020204" pitchFamily="34" charset="0"/>
                        </a:rPr>
                        <a:t>Кредиты из иных источников</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928381717"/>
                  </a:ext>
                </a:extLst>
              </a:tr>
              <a:tr h="112148">
                <a:tc>
                  <a:txBody>
                    <a:bodyPr/>
                    <a:lstStyle/>
                    <a:p>
                      <a:pPr algn="l" rtl="0" fontAlgn="ctr"/>
                      <a:r>
                        <a:rPr lang="ru-RU" sz="900" b="0" i="0" u="none" strike="noStrike">
                          <a:solidFill>
                            <a:srgbClr val="000000"/>
                          </a:solidFill>
                          <a:effectLst/>
                          <a:latin typeface="Arial" panose="020B0604020202020204" pitchFamily="34" charset="0"/>
                        </a:rPr>
                        <a:t>Новые отечественные легковые автомобили</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987488850"/>
                  </a:ext>
                </a:extLst>
              </a:tr>
              <a:tr h="112148">
                <a:tc>
                  <a:txBody>
                    <a:bodyPr/>
                    <a:lstStyle/>
                    <a:p>
                      <a:pPr algn="l" rtl="0" fontAlgn="ctr"/>
                      <a:r>
                        <a:rPr lang="ru-RU" sz="900" b="0" i="0" u="none" strike="noStrike">
                          <a:solidFill>
                            <a:srgbClr val="000000"/>
                          </a:solidFill>
                          <a:effectLst/>
                          <a:latin typeface="Arial" panose="020B0604020202020204" pitchFamily="34" charset="0"/>
                        </a:rPr>
                        <a:t>Строительство новых квартир и домов</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792559898"/>
                  </a:ext>
                </a:extLst>
              </a:tr>
              <a:tr h="112148">
                <a:tc>
                  <a:txBody>
                    <a:bodyPr/>
                    <a:lstStyle/>
                    <a:p>
                      <a:pPr algn="l" rtl="0" fontAlgn="ctr"/>
                      <a:r>
                        <a:rPr lang="ru-RU" sz="900" b="0" i="0" u="none" strike="noStrike" dirty="0">
                          <a:solidFill>
                            <a:srgbClr val="000000"/>
                          </a:solidFill>
                          <a:effectLst/>
                          <a:latin typeface="Arial" panose="020B0604020202020204" pitchFamily="34" charset="0"/>
                        </a:rPr>
                        <a:t>Услуги  по управлению многоквартирными домами</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684086048"/>
                  </a:ext>
                </a:extLst>
              </a:tr>
              <a:tr h="112148">
                <a:tc>
                  <a:txBody>
                    <a:bodyPr/>
                    <a:lstStyle/>
                    <a:p>
                      <a:pPr algn="l" rtl="0" fontAlgn="ctr"/>
                      <a:r>
                        <a:rPr lang="ru-RU" sz="900" b="0" i="0" u="none" strike="noStrike">
                          <a:solidFill>
                            <a:srgbClr val="000000"/>
                          </a:solidFill>
                          <a:effectLst/>
                          <a:latin typeface="Arial" panose="020B0604020202020204" pitchFamily="34" charset="0"/>
                        </a:rPr>
                        <a:t>Кредиты микрофинансовых организаций</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015057582"/>
                  </a:ext>
                </a:extLst>
              </a:tr>
              <a:tr h="112148">
                <a:tc>
                  <a:txBody>
                    <a:bodyPr/>
                    <a:lstStyle/>
                    <a:p>
                      <a:pPr algn="l" rtl="0" fontAlgn="ctr"/>
                      <a:r>
                        <a:rPr lang="ru-RU" sz="900" b="0" i="0" u="none" strike="noStrike">
                          <a:solidFill>
                            <a:srgbClr val="000000"/>
                          </a:solidFill>
                          <a:effectLst/>
                          <a:latin typeface="Arial" panose="020B0604020202020204" pitchFamily="34" charset="0"/>
                        </a:rPr>
                        <a:t>Банковские кредиты для населения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57384790"/>
                  </a:ext>
                </a:extLst>
              </a:tr>
              <a:tr h="112148">
                <a:tc>
                  <a:txBody>
                    <a:bodyPr/>
                    <a:lstStyle/>
                    <a:p>
                      <a:pPr algn="l" rtl="0" fontAlgn="ctr"/>
                      <a:r>
                        <a:rPr lang="ru-RU" sz="900" b="0" i="0" u="none" strike="noStrike">
                          <a:solidFill>
                            <a:srgbClr val="000000"/>
                          </a:solidFill>
                          <a:effectLst/>
                          <a:latin typeface="Arial" panose="020B0604020202020204" pitchFamily="34" charset="0"/>
                        </a:rPr>
                        <a:t>Бензин и дизель</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500167061"/>
                  </a:ext>
                </a:extLst>
              </a:tr>
              <a:tr h="112148">
                <a:tc>
                  <a:txBody>
                    <a:bodyPr/>
                    <a:lstStyle/>
                    <a:p>
                      <a:pPr algn="l" rtl="0" fontAlgn="ctr"/>
                      <a:r>
                        <a:rPr lang="ru-RU" sz="900" b="0" i="0" u="none" strike="noStrike">
                          <a:solidFill>
                            <a:srgbClr val="000000"/>
                          </a:solidFill>
                          <a:effectLst/>
                          <a:latin typeface="Arial" panose="020B0604020202020204" pitchFamily="34" charset="0"/>
                        </a:rPr>
                        <a:t>Стоматология </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116823868"/>
                  </a:ext>
                </a:extLst>
              </a:tr>
              <a:tr h="112148">
                <a:tc>
                  <a:txBody>
                    <a:bodyPr/>
                    <a:lstStyle/>
                    <a:p>
                      <a:pPr algn="l" rtl="0" fontAlgn="ctr"/>
                      <a:r>
                        <a:rPr lang="ru-RU" sz="900" b="0" i="0" u="none" strike="noStrike">
                          <a:solidFill>
                            <a:srgbClr val="000000"/>
                          </a:solidFill>
                          <a:effectLst/>
                          <a:latin typeface="Arial" panose="020B0604020202020204" pitchFamily="34" charset="0"/>
                        </a:rPr>
                        <a:t>Водопровод</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11717250"/>
                  </a:ext>
                </a:extLst>
              </a:tr>
              <a:tr h="112148">
                <a:tc>
                  <a:txBody>
                    <a:bodyPr/>
                    <a:lstStyle/>
                    <a:p>
                      <a:pPr algn="l" rtl="0" fontAlgn="ctr"/>
                      <a:r>
                        <a:rPr lang="ru-RU" sz="900" b="0" i="0" u="none" strike="noStrike">
                          <a:solidFill>
                            <a:srgbClr val="000000"/>
                          </a:solidFill>
                          <a:effectLst/>
                          <a:latin typeface="Arial" panose="020B0604020202020204" pitchFamily="34" charset="0"/>
                        </a:rPr>
                        <a:t>Одежда и обувь</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793949521"/>
                  </a:ext>
                </a:extLst>
              </a:tr>
              <a:tr h="112148">
                <a:tc>
                  <a:txBody>
                    <a:bodyPr/>
                    <a:lstStyle/>
                    <a:p>
                      <a:pPr algn="l" rtl="0" fontAlgn="ctr"/>
                      <a:r>
                        <a:rPr lang="ru-RU" sz="900" b="0" i="0" u="none" strike="noStrike">
                          <a:solidFill>
                            <a:srgbClr val="000000"/>
                          </a:solidFill>
                          <a:effectLst/>
                          <a:latin typeface="Arial" panose="020B0604020202020204" pitchFamily="34" charset="0"/>
                        </a:rPr>
                        <a:t>Новые иностранные легковые автомобили</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682703134"/>
                  </a:ext>
                </a:extLst>
              </a:tr>
              <a:tr h="112148">
                <a:tc>
                  <a:txBody>
                    <a:bodyPr/>
                    <a:lstStyle/>
                    <a:p>
                      <a:pPr algn="l" rtl="0" fontAlgn="ctr"/>
                      <a:r>
                        <a:rPr lang="ru-RU" sz="900" b="0" i="0" u="none" strike="noStrike">
                          <a:solidFill>
                            <a:srgbClr val="000000"/>
                          </a:solidFill>
                          <a:effectLst/>
                          <a:latin typeface="Arial" panose="020B0604020202020204" pitchFamily="34" charset="0"/>
                        </a:rPr>
                        <a:t>Гостиничные услуги</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763164663"/>
                  </a:ext>
                </a:extLst>
              </a:tr>
              <a:tr h="112148">
                <a:tc>
                  <a:txBody>
                    <a:bodyPr/>
                    <a:lstStyle/>
                    <a:p>
                      <a:pPr algn="l" rtl="0" fontAlgn="ctr"/>
                      <a:r>
                        <a:rPr lang="ru-RU" sz="900" b="0" i="0" u="none" strike="noStrike">
                          <a:solidFill>
                            <a:srgbClr val="000000"/>
                          </a:solidFill>
                          <a:effectLst/>
                          <a:latin typeface="Arial" panose="020B0604020202020204" pitchFamily="34" charset="0"/>
                        </a:rPr>
                        <a:t>Мебель</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007586630"/>
                  </a:ext>
                </a:extLst>
              </a:tr>
              <a:tr h="112148">
                <a:tc>
                  <a:txBody>
                    <a:bodyPr/>
                    <a:lstStyle/>
                    <a:p>
                      <a:pPr algn="l" rtl="0" fontAlgn="ctr"/>
                      <a:r>
                        <a:rPr lang="ru-RU" sz="900" b="0" i="0" u="none" strike="noStrike">
                          <a:solidFill>
                            <a:srgbClr val="000000"/>
                          </a:solidFill>
                          <a:effectLst/>
                          <a:latin typeface="Arial" panose="020B0604020202020204" pitchFamily="34" charset="0"/>
                        </a:rPr>
                        <a:t>Автокомпоненты </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95116532"/>
                  </a:ext>
                </a:extLst>
              </a:tr>
              <a:tr h="112148">
                <a:tc>
                  <a:txBody>
                    <a:bodyPr/>
                    <a:lstStyle/>
                    <a:p>
                      <a:pPr algn="l" rtl="0" fontAlgn="ctr"/>
                      <a:r>
                        <a:rPr lang="ru-RU" sz="900" b="0" i="0" u="none" strike="noStrike">
                          <a:solidFill>
                            <a:srgbClr val="000000"/>
                          </a:solidFill>
                          <a:effectLst/>
                          <a:latin typeface="Arial" panose="020B0604020202020204" pitchFamily="34" charset="0"/>
                        </a:rPr>
                        <a:t>Общественный транспорт</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96781491"/>
                  </a:ext>
                </a:extLst>
              </a:tr>
              <a:tr h="112148">
                <a:tc>
                  <a:txBody>
                    <a:bodyPr/>
                    <a:lstStyle/>
                    <a:p>
                      <a:pPr algn="l" rtl="0" fontAlgn="ctr"/>
                      <a:r>
                        <a:rPr lang="ru-RU" sz="900" b="0" i="0" u="none" strike="noStrike" dirty="0">
                          <a:solidFill>
                            <a:srgbClr val="000000"/>
                          </a:solidFill>
                          <a:effectLst/>
                          <a:latin typeface="Arial" panose="020B0604020202020204" pitchFamily="34" charset="0"/>
                        </a:rPr>
                        <a:t>Лекарственные препараты</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86447501"/>
                  </a:ext>
                </a:extLst>
              </a:tr>
              <a:tr h="112148">
                <a:tc>
                  <a:txBody>
                    <a:bodyPr/>
                    <a:lstStyle/>
                    <a:p>
                      <a:pPr algn="l" rtl="0" fontAlgn="ctr"/>
                      <a:r>
                        <a:rPr lang="ru-RU" sz="900" b="0" i="0" u="none" strike="noStrike">
                          <a:solidFill>
                            <a:srgbClr val="000000"/>
                          </a:solidFill>
                          <a:effectLst/>
                          <a:latin typeface="Arial" panose="020B0604020202020204" pitchFamily="34" charset="0"/>
                        </a:rPr>
                        <a:t>Интернет</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499842942"/>
                  </a:ext>
                </a:extLst>
              </a:tr>
              <a:tr h="112148">
                <a:tc>
                  <a:txBody>
                    <a:bodyPr/>
                    <a:lstStyle/>
                    <a:p>
                      <a:pPr algn="l" rtl="0" fontAlgn="ctr"/>
                      <a:r>
                        <a:rPr lang="ru-RU" sz="900" b="0" i="0" u="none" strike="noStrike">
                          <a:solidFill>
                            <a:srgbClr val="000000"/>
                          </a:solidFill>
                          <a:effectLst/>
                          <a:latin typeface="Arial" panose="020B0604020202020204" pitchFamily="34" charset="0"/>
                        </a:rPr>
                        <a:t>Теплоснабжение</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60002475"/>
                  </a:ext>
                </a:extLst>
              </a:tr>
              <a:tr h="112148">
                <a:tc>
                  <a:txBody>
                    <a:bodyPr/>
                    <a:lstStyle/>
                    <a:p>
                      <a:pPr algn="l" rtl="0" fontAlgn="ctr"/>
                      <a:r>
                        <a:rPr lang="ru-RU" sz="900" b="0" i="0" u="none" strike="noStrike">
                          <a:solidFill>
                            <a:srgbClr val="000000"/>
                          </a:solidFill>
                          <a:effectLst/>
                          <a:latin typeface="Arial" panose="020B0604020202020204" pitchFamily="34" charset="0"/>
                        </a:rPr>
                        <a:t>Бытовая техника</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84681211"/>
                  </a:ext>
                </a:extLst>
              </a:tr>
              <a:tr h="112148">
                <a:tc>
                  <a:txBody>
                    <a:bodyPr/>
                    <a:lstStyle/>
                    <a:p>
                      <a:pPr algn="l" rtl="0" fontAlgn="ctr"/>
                      <a:r>
                        <a:rPr lang="ru-RU" sz="900" b="0" i="0" u="none" strike="noStrike">
                          <a:solidFill>
                            <a:srgbClr val="000000"/>
                          </a:solidFill>
                          <a:effectLst/>
                          <a:latin typeface="Arial" panose="020B0604020202020204" pitchFamily="34" charset="0"/>
                        </a:rPr>
                        <a:t>Электроснабжение</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413563989"/>
                  </a:ext>
                </a:extLst>
              </a:tr>
              <a:tr h="112148">
                <a:tc>
                  <a:txBody>
                    <a:bodyPr/>
                    <a:lstStyle/>
                    <a:p>
                      <a:pPr algn="l" rtl="0" fontAlgn="ctr"/>
                      <a:r>
                        <a:rPr lang="ru-RU" sz="900" b="0" i="0" u="none" strike="noStrike">
                          <a:solidFill>
                            <a:srgbClr val="000000"/>
                          </a:solidFill>
                          <a:effectLst/>
                          <a:latin typeface="Arial" panose="020B0604020202020204" pitchFamily="34" charset="0"/>
                        </a:rPr>
                        <a:t>Продукты питания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416055607"/>
                  </a:ext>
                </a:extLst>
              </a:tr>
              <a:tr h="112148">
                <a:tc>
                  <a:txBody>
                    <a:bodyPr/>
                    <a:lstStyle/>
                    <a:p>
                      <a:pPr algn="l" rtl="0" fontAlgn="ctr"/>
                      <a:r>
                        <a:rPr lang="ru-RU" sz="900" b="0" i="0" u="none" strike="noStrike">
                          <a:solidFill>
                            <a:srgbClr val="000000"/>
                          </a:solidFill>
                          <a:effectLst/>
                          <a:latin typeface="Arial" panose="020B0604020202020204" pitchFamily="34" charset="0"/>
                        </a:rPr>
                        <a:t>Услуги детского отдыха и оздоровления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912781315"/>
                  </a:ext>
                </a:extLst>
              </a:tr>
              <a:tr h="190651">
                <a:tc>
                  <a:txBody>
                    <a:bodyPr/>
                    <a:lstStyle/>
                    <a:p>
                      <a:pPr algn="l" rtl="0" fontAlgn="ctr"/>
                      <a:r>
                        <a:rPr lang="ru-RU" sz="900" b="0" i="0" u="none" strike="noStrike">
                          <a:solidFill>
                            <a:srgbClr val="000000"/>
                          </a:solidFill>
                          <a:effectLst/>
                          <a:latin typeface="Arial" panose="020B0604020202020204" pitchFamily="34" charset="0"/>
                        </a:rPr>
                        <a:t>Услуги  по уходу за детьми и гражданами с ограниченной деятельностью</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26710467"/>
                  </a:ext>
                </a:extLst>
              </a:tr>
              <a:tr h="112148">
                <a:tc>
                  <a:txBody>
                    <a:bodyPr/>
                    <a:lstStyle/>
                    <a:p>
                      <a:pPr algn="l" rtl="0" fontAlgn="ctr"/>
                      <a:r>
                        <a:rPr lang="ru-RU" sz="900" b="0" i="0" u="none" strike="noStrike">
                          <a:solidFill>
                            <a:srgbClr val="000000"/>
                          </a:solidFill>
                          <a:effectLst/>
                          <a:latin typeface="Arial" panose="020B0604020202020204" pitchFamily="34" charset="0"/>
                        </a:rPr>
                        <a:t>Сотовая связь</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048386811"/>
                  </a:ext>
                </a:extLst>
              </a:tr>
              <a:tr h="112148">
                <a:tc>
                  <a:txBody>
                    <a:bodyPr/>
                    <a:lstStyle/>
                    <a:p>
                      <a:pPr algn="l" rtl="0" fontAlgn="ctr"/>
                      <a:r>
                        <a:rPr lang="ru-RU" sz="900" b="0" i="0" u="none" strike="noStrike">
                          <a:solidFill>
                            <a:srgbClr val="000000"/>
                          </a:solidFill>
                          <a:effectLst/>
                          <a:latin typeface="Arial" panose="020B0604020202020204" pitchFamily="34" charset="0"/>
                        </a:rPr>
                        <a:t>Газоснабжение</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517465472"/>
                  </a:ext>
                </a:extLst>
              </a:tr>
              <a:tr h="112148">
                <a:tc>
                  <a:txBody>
                    <a:bodyPr/>
                    <a:lstStyle/>
                    <a:p>
                      <a:pPr algn="l" rtl="0" fontAlgn="ctr"/>
                      <a:r>
                        <a:rPr lang="ru-RU" sz="900" b="0" i="0" u="none" strike="noStrike">
                          <a:solidFill>
                            <a:srgbClr val="000000"/>
                          </a:solidFill>
                          <a:effectLst/>
                          <a:latin typeface="Arial" panose="020B0604020202020204" pitchFamily="34" charset="0"/>
                        </a:rPr>
                        <a:t>Услуги в сфере культуры</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099585201"/>
                  </a:ext>
                </a:extLst>
              </a:tr>
              <a:tr h="112148">
                <a:tc>
                  <a:txBody>
                    <a:bodyPr/>
                    <a:lstStyle/>
                    <a:p>
                      <a:pPr algn="l" rtl="0" fontAlgn="ctr"/>
                      <a:r>
                        <a:rPr lang="ru-RU" sz="900" b="0" i="0" u="none" strike="noStrike">
                          <a:solidFill>
                            <a:srgbClr val="000000"/>
                          </a:solidFill>
                          <a:effectLst/>
                          <a:latin typeface="Arial" panose="020B0604020202020204" pitchFamily="34" charset="0"/>
                        </a:rPr>
                        <a:t>Услуги дополнительного образования детей</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223082358"/>
                  </a:ext>
                </a:extLst>
              </a:tr>
              <a:tr h="112148">
                <a:tc>
                  <a:txBody>
                    <a:bodyPr/>
                    <a:lstStyle/>
                    <a:p>
                      <a:pPr algn="l" rtl="0" fontAlgn="ctr"/>
                      <a:r>
                        <a:rPr lang="ru-RU" sz="900" b="0" i="0" u="none" strike="noStrike">
                          <a:solidFill>
                            <a:srgbClr val="000000"/>
                          </a:solidFill>
                          <a:effectLst/>
                          <a:latin typeface="Arial" panose="020B0604020202020204" pitchFamily="34" charset="0"/>
                        </a:rPr>
                        <a:t>Услуги социального обслуживания населения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724257693"/>
                  </a:ext>
                </a:extLst>
              </a:tr>
              <a:tr h="112148">
                <a:tc>
                  <a:txBody>
                    <a:bodyPr/>
                    <a:lstStyle/>
                    <a:p>
                      <a:pPr algn="l" rtl="0" fontAlgn="ctr"/>
                      <a:r>
                        <a:rPr lang="ru-RU" sz="900" b="0" i="0" u="none" strike="noStrike">
                          <a:solidFill>
                            <a:srgbClr val="000000"/>
                          </a:solidFill>
                          <a:effectLst/>
                          <a:latin typeface="Arial" panose="020B0604020202020204" pitchFamily="34" charset="0"/>
                        </a:rPr>
                        <a:t>Сельхозинвентарь, мелкая сельхозтехника, удобрения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977151403"/>
                  </a:ext>
                </a:extLst>
              </a:tr>
              <a:tr h="112148">
                <a:tc>
                  <a:txBody>
                    <a:bodyPr/>
                    <a:lstStyle/>
                    <a:p>
                      <a:pPr algn="l" rtl="0" fontAlgn="ctr"/>
                      <a:r>
                        <a:rPr lang="ru-RU" sz="900" b="0" i="0" u="none" strike="noStrike">
                          <a:solidFill>
                            <a:srgbClr val="000000"/>
                          </a:solidFill>
                          <a:effectLst/>
                          <a:latin typeface="Arial" panose="020B0604020202020204" pitchFamily="34" charset="0"/>
                        </a:rPr>
                        <a:t>Общественное питание и услуги (парикмахерские и т.п.)</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58257511"/>
                  </a:ext>
                </a:extLst>
              </a:tr>
              <a:tr h="112148">
                <a:tc>
                  <a:txBody>
                    <a:bodyPr/>
                    <a:lstStyle/>
                    <a:p>
                      <a:pPr algn="l" rtl="0" fontAlgn="ctr"/>
                      <a:r>
                        <a:rPr lang="ru-RU" sz="900" b="0" i="0" u="none" strike="noStrike">
                          <a:solidFill>
                            <a:srgbClr val="000000"/>
                          </a:solidFill>
                          <a:effectLst/>
                          <a:latin typeface="Arial" panose="020B0604020202020204" pitchFamily="34" charset="0"/>
                        </a:rPr>
                        <a:t>Услуги учреждений дошкольного образования</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211477073"/>
                  </a:ext>
                </a:extLst>
              </a:tr>
              <a:tr h="112148">
                <a:tc>
                  <a:txBody>
                    <a:bodyPr/>
                    <a:lstStyle/>
                    <a:p>
                      <a:pPr algn="l" rtl="0" fontAlgn="ctr"/>
                      <a:r>
                        <a:rPr lang="ru-RU" sz="900" b="0" i="0" u="none" strike="noStrike">
                          <a:solidFill>
                            <a:srgbClr val="000000"/>
                          </a:solidFill>
                          <a:effectLst/>
                          <a:latin typeface="Arial" panose="020B0604020202020204" pitchFamily="34" charset="0"/>
                        </a:rPr>
                        <a:t>Картофель</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407360615"/>
                  </a:ext>
                </a:extLst>
              </a:tr>
              <a:tr h="112148">
                <a:tc>
                  <a:txBody>
                    <a:bodyPr/>
                    <a:lstStyle/>
                    <a:p>
                      <a:pPr algn="l" rtl="0" fontAlgn="ctr"/>
                      <a:r>
                        <a:rPr lang="ru-RU" sz="900" b="0" i="0" u="none" strike="noStrike">
                          <a:solidFill>
                            <a:srgbClr val="000000"/>
                          </a:solidFill>
                          <a:effectLst/>
                          <a:latin typeface="Arial" panose="020B0604020202020204" pitchFamily="34" charset="0"/>
                        </a:rPr>
                        <a:t>Капуста</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171595971"/>
                  </a:ext>
                </a:extLst>
              </a:tr>
              <a:tr h="112148">
                <a:tc>
                  <a:txBody>
                    <a:bodyPr/>
                    <a:lstStyle/>
                    <a:p>
                      <a:pPr algn="l" rtl="0" fontAlgn="ctr"/>
                      <a:r>
                        <a:rPr lang="ru-RU" sz="900" b="0" i="0" u="none" strike="noStrike">
                          <a:solidFill>
                            <a:srgbClr val="000000"/>
                          </a:solidFill>
                          <a:effectLst/>
                          <a:latin typeface="Arial" panose="020B0604020202020204" pitchFamily="34" charset="0"/>
                        </a:rPr>
                        <a:t>Свекла</a:t>
                      </a:r>
                    </a:p>
                  </a:txBody>
                  <a:tcPr marL="5046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66</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28</a:t>
                      </a:r>
                    </a:p>
                  </a:txBody>
                  <a:tcPr marL="5607" marR="5607" marT="5607"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772464667"/>
                  </a:ext>
                </a:extLst>
              </a:tr>
            </a:tbl>
          </a:graphicData>
        </a:graphic>
      </p:graphicFrame>
      <p:sp>
        <p:nvSpPr>
          <p:cNvPr id="9" name="Text Box 4"/>
          <p:cNvSpPr txBox="1">
            <a:spLocks noChangeArrowheads="1"/>
          </p:cNvSpPr>
          <p:nvPr/>
        </p:nvSpPr>
        <p:spPr bwMode="auto">
          <a:xfrm>
            <a:off x="0" y="-1"/>
            <a:ext cx="9144000" cy="6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Динамика </a:t>
            </a:r>
            <a:r>
              <a:rPr lang="ru-RU" altLang="ru-RU" dirty="0">
                <a:solidFill>
                  <a:schemeClr val="bg1"/>
                </a:solidFill>
              </a:rPr>
              <a:t>удовлетворенности </a:t>
            </a:r>
            <a:r>
              <a:rPr lang="ru-RU" altLang="ru-RU" dirty="0" smtClean="0">
                <a:solidFill>
                  <a:schemeClr val="bg1"/>
                </a:solidFill>
              </a:rPr>
              <a:t>потребителей качеством товаров и услуг</a:t>
            </a:r>
            <a:endParaRPr lang="ru-RU" altLang="ru-RU" sz="1000"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A033830-83D0-40AA-9D60-36DF119D24EA}" type="slidenum">
              <a:rPr lang="ru-RU" altLang="ru-RU" smtClean="0">
                <a:latin typeface="DendaNewLightC"/>
              </a:rPr>
              <a:pPr/>
              <a:t>13</a:t>
            </a:fld>
            <a:endParaRPr lang="ru-RU" altLang="ru-RU" smtClean="0">
              <a:latin typeface="DendaNewLightC"/>
            </a:endParaRPr>
          </a:p>
        </p:txBody>
      </p:sp>
      <p:sp>
        <p:nvSpPr>
          <p:cNvPr id="16387"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934CCF71-9E9D-4D65-8539-5F62ED405930}" type="slidenum">
              <a:rPr lang="ru-RU" altLang="ru-RU" sz="1200">
                <a:latin typeface="DendaNewLightC"/>
              </a:rPr>
              <a:pPr algn="r" eaLnBrk="1" hangingPunct="1"/>
              <a:t>13</a:t>
            </a:fld>
            <a:endParaRPr lang="ru-RU" altLang="ru-RU" sz="1200">
              <a:latin typeface="DendaNewLightC"/>
            </a:endParaRPr>
          </a:p>
        </p:txBody>
      </p:sp>
      <p:sp>
        <p:nvSpPr>
          <p:cNvPr id="16389" name="TextBox 8"/>
          <p:cNvSpPr txBox="1">
            <a:spLocks noChangeArrowheads="1"/>
          </p:cNvSpPr>
          <p:nvPr/>
        </p:nvSpPr>
        <p:spPr bwMode="auto">
          <a:xfrm>
            <a:off x="0" y="668338"/>
            <a:ext cx="9009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8288" indent="-2682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dirty="0"/>
              <a:t>Удовлетворенность стабильностью </a:t>
            </a:r>
            <a:r>
              <a:rPr lang="ru-RU" altLang="ru-RU" u="sng" dirty="0"/>
              <a:t>наличия</a:t>
            </a:r>
            <a:r>
              <a:rPr lang="ru-RU" altLang="ru-RU" dirty="0"/>
              <a:t> следующих товаров, работ и услуг, %</a:t>
            </a:r>
          </a:p>
        </p:txBody>
      </p:sp>
      <p:sp>
        <p:nvSpPr>
          <p:cNvPr id="16390" name="Прямоугольник 2"/>
          <p:cNvSpPr>
            <a:spLocks noChangeArrowheads="1"/>
          </p:cNvSpPr>
          <p:nvPr/>
        </p:nvSpPr>
        <p:spPr bwMode="auto">
          <a:xfrm>
            <a:off x="163513" y="6457950"/>
            <a:ext cx="8674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000" i="1">
                <a:solidFill>
                  <a:schemeClr val="tx1">
                    <a:lumMod val="50000"/>
                    <a:lumOff val="50000"/>
                  </a:schemeClr>
                </a:solidFill>
              </a:rPr>
              <a:t>В таблице дается распределение ответов на вопрос «Насколько вы довольны положением дел со следующими товарами, работами и услугами?»</a:t>
            </a:r>
            <a:endParaRPr lang="ru-RU" altLang="ru-RU" sz="1000">
              <a:solidFill>
                <a:schemeClr val="tx1">
                  <a:lumMod val="50000"/>
                  <a:lumOff val="50000"/>
                </a:schemeClr>
              </a:solidFill>
              <a:latin typeface="Calibri" panose="020F0502020204030204" pitchFamily="34" charset="0"/>
              <a:cs typeface="Times New Roman" panose="02020603050405020304" pitchFamily="18" charset="0"/>
            </a:endParaRPr>
          </a:p>
        </p:txBody>
      </p:sp>
      <p:sp>
        <p:nvSpPr>
          <p:cNvPr id="9" name="Text Box 4"/>
          <p:cNvSpPr txBox="1">
            <a:spLocks noChangeArrowheads="1"/>
          </p:cNvSpPr>
          <p:nvPr/>
        </p:nvSpPr>
        <p:spPr bwMode="auto">
          <a:xfrm>
            <a:off x="0" y="-1"/>
            <a:ext cx="9144000" cy="6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Динамика стабильности наличия товаров и услуг</a:t>
            </a:r>
            <a:endParaRPr lang="ru-RU" altLang="ru-RU" sz="2000" dirty="0">
              <a:solidFill>
                <a:schemeClr val="bg1"/>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941283996"/>
              </p:ext>
            </p:extLst>
          </p:nvPr>
        </p:nvGraphicFramePr>
        <p:xfrm>
          <a:off x="252000" y="1011600"/>
          <a:ext cx="8639999" cy="5472022"/>
        </p:xfrm>
        <a:graphic>
          <a:graphicData uri="http://schemas.openxmlformats.org/drawingml/2006/table">
            <a:tbl>
              <a:tblPr/>
              <a:tblGrid>
                <a:gridCol w="5128253">
                  <a:extLst>
                    <a:ext uri="{9D8B030D-6E8A-4147-A177-3AD203B41FA5}">
                      <a16:colId xmlns="" xmlns:a16="http://schemas.microsoft.com/office/drawing/2014/main" val="383122831"/>
                    </a:ext>
                  </a:extLst>
                </a:gridCol>
                <a:gridCol w="390194">
                  <a:extLst>
                    <a:ext uri="{9D8B030D-6E8A-4147-A177-3AD203B41FA5}">
                      <a16:colId xmlns="" xmlns:a16="http://schemas.microsoft.com/office/drawing/2014/main" val="3680815464"/>
                    </a:ext>
                  </a:extLst>
                </a:gridCol>
                <a:gridCol w="390194">
                  <a:extLst>
                    <a:ext uri="{9D8B030D-6E8A-4147-A177-3AD203B41FA5}">
                      <a16:colId xmlns="" xmlns:a16="http://schemas.microsoft.com/office/drawing/2014/main" val="2867345586"/>
                    </a:ext>
                  </a:extLst>
                </a:gridCol>
                <a:gridCol w="390194">
                  <a:extLst>
                    <a:ext uri="{9D8B030D-6E8A-4147-A177-3AD203B41FA5}">
                      <a16:colId xmlns="" xmlns:a16="http://schemas.microsoft.com/office/drawing/2014/main" val="3824193336"/>
                    </a:ext>
                  </a:extLst>
                </a:gridCol>
                <a:gridCol w="390194">
                  <a:extLst>
                    <a:ext uri="{9D8B030D-6E8A-4147-A177-3AD203B41FA5}">
                      <a16:colId xmlns="" xmlns:a16="http://schemas.microsoft.com/office/drawing/2014/main" val="2642926282"/>
                    </a:ext>
                  </a:extLst>
                </a:gridCol>
                <a:gridCol w="390194">
                  <a:extLst>
                    <a:ext uri="{9D8B030D-6E8A-4147-A177-3AD203B41FA5}">
                      <a16:colId xmlns="" xmlns:a16="http://schemas.microsoft.com/office/drawing/2014/main" val="1058171209"/>
                    </a:ext>
                  </a:extLst>
                </a:gridCol>
                <a:gridCol w="390194">
                  <a:extLst>
                    <a:ext uri="{9D8B030D-6E8A-4147-A177-3AD203B41FA5}">
                      <a16:colId xmlns="" xmlns:a16="http://schemas.microsoft.com/office/drawing/2014/main" val="1291139850"/>
                    </a:ext>
                  </a:extLst>
                </a:gridCol>
                <a:gridCol w="390194">
                  <a:extLst>
                    <a:ext uri="{9D8B030D-6E8A-4147-A177-3AD203B41FA5}">
                      <a16:colId xmlns="" xmlns:a16="http://schemas.microsoft.com/office/drawing/2014/main" val="472440831"/>
                    </a:ext>
                  </a:extLst>
                </a:gridCol>
                <a:gridCol w="390194">
                  <a:extLst>
                    <a:ext uri="{9D8B030D-6E8A-4147-A177-3AD203B41FA5}">
                      <a16:colId xmlns="" xmlns:a16="http://schemas.microsoft.com/office/drawing/2014/main" val="3018065290"/>
                    </a:ext>
                  </a:extLst>
                </a:gridCol>
                <a:gridCol w="390194">
                  <a:extLst>
                    <a:ext uri="{9D8B030D-6E8A-4147-A177-3AD203B41FA5}">
                      <a16:colId xmlns="" xmlns:a16="http://schemas.microsoft.com/office/drawing/2014/main" val="275477695"/>
                    </a:ext>
                  </a:extLst>
                </a:gridCol>
              </a:tblGrid>
              <a:tr h="123046">
                <a:tc rowSpan="3">
                  <a:txBody>
                    <a:bodyPr/>
                    <a:lstStyle/>
                    <a:p>
                      <a:pPr algn="ctr" rtl="0" fontAlgn="ctr"/>
                      <a:r>
                        <a:rPr lang="ru-RU" sz="900" b="1" i="0" u="none" strike="noStrike">
                          <a:solidFill>
                            <a:srgbClr val="FFFFFF"/>
                          </a:solidFill>
                          <a:effectLst/>
                          <a:latin typeface="Arial" panose="020B0604020202020204" pitchFamily="34" charset="0"/>
                        </a:rPr>
                        <a:t>Направление деятельности компаний</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3">
                  <a:txBody>
                    <a:bodyPr/>
                    <a:lstStyle/>
                    <a:p>
                      <a:pPr algn="ctr" rtl="0" fontAlgn="ctr"/>
                      <a:r>
                        <a:rPr lang="ru-RU" sz="900" b="1" i="0" u="none" strike="noStrike">
                          <a:solidFill>
                            <a:srgbClr val="FFFFFF"/>
                          </a:solidFill>
                          <a:effectLst/>
                          <a:latin typeface="Arial" panose="020B0604020202020204" pitchFamily="34" charset="0"/>
                        </a:rPr>
                        <a:t>Не довольны</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Когда как</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Довольны</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501337728"/>
                  </a:ext>
                </a:extLst>
              </a:tr>
              <a:tr h="123046">
                <a:tc vMerge="1">
                  <a:txBody>
                    <a:bodyPr/>
                    <a:lstStyle/>
                    <a:p>
                      <a:endParaRPr lang="ru-RU"/>
                    </a:p>
                  </a:txBody>
                  <a:tcPr/>
                </a:tc>
                <a:tc gridSpan="9">
                  <a:txBody>
                    <a:bodyPr/>
                    <a:lstStyle/>
                    <a:p>
                      <a:pPr algn="ctr" rtl="0" fontAlgn="ctr"/>
                      <a:r>
                        <a:rPr lang="ru-RU" sz="900" b="1" i="0" u="none" strike="noStrike">
                          <a:solidFill>
                            <a:srgbClr val="FFFFFF"/>
                          </a:solidFill>
                          <a:effectLst/>
                          <a:latin typeface="Arial" panose="020B0604020202020204" pitchFamily="34" charset="0"/>
                        </a:rPr>
                        <a:t>Стабильность наличия товара/услуги</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2264462742"/>
                  </a:ext>
                </a:extLst>
              </a:tr>
              <a:tr h="111860">
                <a:tc vMerge="1">
                  <a:txBody>
                    <a:bodyPr/>
                    <a:lstStyle/>
                    <a:p>
                      <a:endParaRPr lang="ru-RU"/>
                    </a:p>
                  </a:txBody>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530895399"/>
                  </a:ext>
                </a:extLst>
              </a:tr>
              <a:tr h="111860">
                <a:tc>
                  <a:txBody>
                    <a:bodyPr/>
                    <a:lstStyle/>
                    <a:p>
                      <a:pPr algn="l" rtl="0" fontAlgn="ctr"/>
                      <a:r>
                        <a:rPr lang="ru-RU" sz="900" b="0" i="0" u="none" strike="noStrike">
                          <a:solidFill>
                            <a:srgbClr val="000000"/>
                          </a:solidFill>
                          <a:effectLst/>
                          <a:latin typeface="Arial" panose="020B0604020202020204" pitchFamily="34" charset="0"/>
                        </a:rPr>
                        <a:t>Новые иностранные легковые автомобили</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885120469"/>
                  </a:ext>
                </a:extLst>
              </a:tr>
              <a:tr h="111860">
                <a:tc>
                  <a:txBody>
                    <a:bodyPr/>
                    <a:lstStyle/>
                    <a:p>
                      <a:pPr algn="l" rtl="0" fontAlgn="ctr"/>
                      <a:r>
                        <a:rPr lang="ru-RU" sz="900" b="0" i="0" u="none" strike="noStrike">
                          <a:solidFill>
                            <a:srgbClr val="000000"/>
                          </a:solidFill>
                          <a:effectLst/>
                          <a:latin typeface="Arial" panose="020B0604020202020204" pitchFamily="34" charset="0"/>
                        </a:rPr>
                        <a:t>Новые отечественные легковые автомобили</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9374627"/>
                  </a:ext>
                </a:extLst>
              </a:tr>
              <a:tr h="111860">
                <a:tc>
                  <a:txBody>
                    <a:bodyPr/>
                    <a:lstStyle/>
                    <a:p>
                      <a:pPr algn="l" rtl="0" fontAlgn="ctr"/>
                      <a:r>
                        <a:rPr lang="ru-RU" sz="900" b="0" i="0" u="none" strike="noStrike">
                          <a:solidFill>
                            <a:srgbClr val="000000"/>
                          </a:solidFill>
                          <a:effectLst/>
                          <a:latin typeface="Arial" panose="020B0604020202020204" pitchFamily="34" charset="0"/>
                        </a:rPr>
                        <a:t>Медицинские услуги </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441355805"/>
                  </a:ext>
                </a:extLst>
              </a:tr>
              <a:tr h="111860">
                <a:tc>
                  <a:txBody>
                    <a:bodyPr/>
                    <a:lstStyle/>
                    <a:p>
                      <a:pPr algn="l" rtl="0" fontAlgn="ctr"/>
                      <a:r>
                        <a:rPr lang="ru-RU" sz="900" b="0" i="0" u="none" strike="noStrike">
                          <a:solidFill>
                            <a:srgbClr val="000000"/>
                          </a:solidFill>
                          <a:effectLst/>
                          <a:latin typeface="Arial" panose="020B0604020202020204" pitchFamily="34" charset="0"/>
                        </a:rPr>
                        <a:t>Кредиты из иных источников</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219537781"/>
                  </a:ext>
                </a:extLst>
              </a:tr>
              <a:tr h="111860">
                <a:tc>
                  <a:txBody>
                    <a:bodyPr/>
                    <a:lstStyle/>
                    <a:p>
                      <a:pPr algn="l" rtl="0" fontAlgn="ctr"/>
                      <a:r>
                        <a:rPr lang="ru-RU" sz="900" b="0" i="0" u="none" strike="noStrike">
                          <a:solidFill>
                            <a:srgbClr val="000000"/>
                          </a:solidFill>
                          <a:effectLst/>
                          <a:latin typeface="Arial" panose="020B0604020202020204" pitchFamily="34" charset="0"/>
                        </a:rPr>
                        <a:t>Строительство новых квартир и домов</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203115906"/>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по управлению многоквартирными домами</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537323293"/>
                  </a:ext>
                </a:extLst>
              </a:tr>
              <a:tr h="111860">
                <a:tc>
                  <a:txBody>
                    <a:bodyPr/>
                    <a:lstStyle/>
                    <a:p>
                      <a:pPr algn="l" rtl="0" fontAlgn="ctr"/>
                      <a:r>
                        <a:rPr lang="ru-RU" sz="900" b="0" i="0" u="none" strike="noStrike">
                          <a:solidFill>
                            <a:srgbClr val="000000"/>
                          </a:solidFill>
                          <a:effectLst/>
                          <a:latin typeface="Arial" panose="020B0604020202020204" pitchFamily="34" charset="0"/>
                        </a:rPr>
                        <a:t>Кредиты микрофинансовых организаций</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506976189"/>
                  </a:ext>
                </a:extLst>
              </a:tr>
              <a:tr h="111860">
                <a:tc>
                  <a:txBody>
                    <a:bodyPr/>
                    <a:lstStyle/>
                    <a:p>
                      <a:pPr algn="l" rtl="0" fontAlgn="ctr"/>
                      <a:r>
                        <a:rPr lang="ru-RU" sz="900" b="0" i="0" u="none" strike="noStrike">
                          <a:solidFill>
                            <a:srgbClr val="000000"/>
                          </a:solidFill>
                          <a:effectLst/>
                          <a:latin typeface="Arial" panose="020B0604020202020204" pitchFamily="34" charset="0"/>
                        </a:rPr>
                        <a:t>Гостиничные услуги</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733160465"/>
                  </a:ext>
                </a:extLst>
              </a:tr>
              <a:tr h="111860">
                <a:tc>
                  <a:txBody>
                    <a:bodyPr/>
                    <a:lstStyle/>
                    <a:p>
                      <a:pPr algn="l" rtl="0" fontAlgn="ctr"/>
                      <a:r>
                        <a:rPr lang="ru-RU" sz="900" b="0" i="0" u="none" strike="noStrike">
                          <a:solidFill>
                            <a:srgbClr val="000000"/>
                          </a:solidFill>
                          <a:effectLst/>
                          <a:latin typeface="Arial" panose="020B0604020202020204" pitchFamily="34" charset="0"/>
                        </a:rPr>
                        <a:t>Одежда и обувь</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568998446"/>
                  </a:ext>
                </a:extLst>
              </a:tr>
              <a:tr h="111860">
                <a:tc>
                  <a:txBody>
                    <a:bodyPr/>
                    <a:lstStyle/>
                    <a:p>
                      <a:pPr algn="l" rtl="0" fontAlgn="ctr"/>
                      <a:r>
                        <a:rPr lang="ru-RU" sz="900" b="0" i="0" u="none" strike="noStrike">
                          <a:solidFill>
                            <a:srgbClr val="000000"/>
                          </a:solidFill>
                          <a:effectLst/>
                          <a:latin typeface="Arial" panose="020B0604020202020204" pitchFamily="34" charset="0"/>
                        </a:rPr>
                        <a:t>Мебель</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544057433"/>
                  </a:ext>
                </a:extLst>
              </a:tr>
              <a:tr h="111860">
                <a:tc>
                  <a:txBody>
                    <a:bodyPr/>
                    <a:lstStyle/>
                    <a:p>
                      <a:pPr algn="l" rtl="0" fontAlgn="ctr"/>
                      <a:r>
                        <a:rPr lang="ru-RU" sz="900" b="0" i="0" u="none" strike="noStrike">
                          <a:solidFill>
                            <a:srgbClr val="000000"/>
                          </a:solidFill>
                          <a:effectLst/>
                          <a:latin typeface="Arial" panose="020B0604020202020204" pitchFamily="34" charset="0"/>
                        </a:rPr>
                        <a:t>Стоматология </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251253899"/>
                  </a:ext>
                </a:extLst>
              </a:tr>
              <a:tr h="111860">
                <a:tc>
                  <a:txBody>
                    <a:bodyPr/>
                    <a:lstStyle/>
                    <a:p>
                      <a:pPr algn="l" rtl="0" fontAlgn="ctr"/>
                      <a:r>
                        <a:rPr lang="ru-RU" sz="900" b="0" i="0" u="none" strike="noStrike">
                          <a:solidFill>
                            <a:srgbClr val="000000"/>
                          </a:solidFill>
                          <a:effectLst/>
                          <a:latin typeface="Arial" panose="020B0604020202020204" pitchFamily="34" charset="0"/>
                        </a:rPr>
                        <a:t>Банковские кредиты для населения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681583412"/>
                  </a:ext>
                </a:extLst>
              </a:tr>
              <a:tr h="190161">
                <a:tc>
                  <a:txBody>
                    <a:bodyPr/>
                    <a:lstStyle/>
                    <a:p>
                      <a:pPr algn="l" rtl="0" fontAlgn="ctr"/>
                      <a:r>
                        <a:rPr lang="ru-RU" sz="900" b="0" i="0" u="none" strike="noStrike">
                          <a:solidFill>
                            <a:srgbClr val="000000"/>
                          </a:solidFill>
                          <a:effectLst/>
                          <a:latin typeface="Arial" panose="020B0604020202020204" pitchFamily="34" charset="0"/>
                        </a:rPr>
                        <a:t>Услуги  по уходу за детьми и гражданами с ограниченной деятельностью</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56802549"/>
                  </a:ext>
                </a:extLst>
              </a:tr>
              <a:tr h="111860">
                <a:tc>
                  <a:txBody>
                    <a:bodyPr/>
                    <a:lstStyle/>
                    <a:p>
                      <a:pPr algn="l" rtl="0" fontAlgn="ctr"/>
                      <a:r>
                        <a:rPr lang="ru-RU" sz="900" b="0" i="0" u="none" strike="noStrike">
                          <a:solidFill>
                            <a:srgbClr val="000000"/>
                          </a:solidFill>
                          <a:effectLst/>
                          <a:latin typeface="Arial" panose="020B0604020202020204" pitchFamily="34" charset="0"/>
                        </a:rPr>
                        <a:t>Водопровод</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094349671"/>
                  </a:ext>
                </a:extLst>
              </a:tr>
              <a:tr h="111860">
                <a:tc>
                  <a:txBody>
                    <a:bodyPr/>
                    <a:lstStyle/>
                    <a:p>
                      <a:pPr algn="l" rtl="0" fontAlgn="ctr"/>
                      <a:r>
                        <a:rPr lang="ru-RU" sz="900" b="0" i="0" u="none" strike="noStrike">
                          <a:solidFill>
                            <a:srgbClr val="000000"/>
                          </a:solidFill>
                          <a:effectLst/>
                          <a:latin typeface="Arial" panose="020B0604020202020204" pitchFamily="34" charset="0"/>
                        </a:rPr>
                        <a:t>Общественный транспорт</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374678440"/>
                  </a:ext>
                </a:extLst>
              </a:tr>
              <a:tr h="111860">
                <a:tc>
                  <a:txBody>
                    <a:bodyPr/>
                    <a:lstStyle/>
                    <a:p>
                      <a:pPr algn="l" rtl="0" fontAlgn="ctr"/>
                      <a:r>
                        <a:rPr lang="ru-RU" sz="900" b="0" i="0" u="none" strike="noStrike">
                          <a:solidFill>
                            <a:srgbClr val="000000"/>
                          </a:solidFill>
                          <a:effectLst/>
                          <a:latin typeface="Arial" panose="020B0604020202020204" pitchFamily="34" charset="0"/>
                        </a:rPr>
                        <a:t>Бытовая техника</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842922259"/>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детского отдыха и оздоровления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68354370"/>
                  </a:ext>
                </a:extLst>
              </a:tr>
              <a:tr h="111860">
                <a:tc>
                  <a:txBody>
                    <a:bodyPr/>
                    <a:lstStyle/>
                    <a:p>
                      <a:pPr algn="l" rtl="0" fontAlgn="ctr"/>
                      <a:r>
                        <a:rPr lang="ru-RU" sz="900" b="0" i="0" u="none" strike="noStrike">
                          <a:solidFill>
                            <a:srgbClr val="000000"/>
                          </a:solidFill>
                          <a:effectLst/>
                          <a:latin typeface="Arial" panose="020B0604020202020204" pitchFamily="34" charset="0"/>
                        </a:rPr>
                        <a:t>Интернет</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765024584"/>
                  </a:ext>
                </a:extLst>
              </a:tr>
              <a:tr h="111860">
                <a:tc>
                  <a:txBody>
                    <a:bodyPr/>
                    <a:lstStyle/>
                    <a:p>
                      <a:pPr algn="l" rtl="0" fontAlgn="ctr"/>
                      <a:r>
                        <a:rPr lang="ru-RU" sz="900" b="0" i="0" u="none" strike="noStrike">
                          <a:solidFill>
                            <a:srgbClr val="000000"/>
                          </a:solidFill>
                          <a:effectLst/>
                          <a:latin typeface="Arial" panose="020B0604020202020204" pitchFamily="34" charset="0"/>
                        </a:rPr>
                        <a:t>Бензин и дизель</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593122611"/>
                  </a:ext>
                </a:extLst>
              </a:tr>
              <a:tr h="111860">
                <a:tc>
                  <a:txBody>
                    <a:bodyPr/>
                    <a:lstStyle/>
                    <a:p>
                      <a:pPr algn="l" rtl="0" fontAlgn="ctr"/>
                      <a:r>
                        <a:rPr lang="ru-RU" sz="900" b="0" i="0" u="none" strike="noStrike">
                          <a:solidFill>
                            <a:srgbClr val="000000"/>
                          </a:solidFill>
                          <a:effectLst/>
                          <a:latin typeface="Arial" panose="020B0604020202020204" pitchFamily="34" charset="0"/>
                        </a:rPr>
                        <a:t>Автокомпоненты </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53448523"/>
                  </a:ext>
                </a:extLst>
              </a:tr>
              <a:tr h="111860">
                <a:tc>
                  <a:txBody>
                    <a:bodyPr/>
                    <a:lstStyle/>
                    <a:p>
                      <a:pPr algn="l" rtl="0" fontAlgn="ctr"/>
                      <a:r>
                        <a:rPr lang="ru-RU" sz="900" b="0" i="0" u="none" strike="noStrike">
                          <a:solidFill>
                            <a:srgbClr val="000000"/>
                          </a:solidFill>
                          <a:effectLst/>
                          <a:latin typeface="Arial" panose="020B0604020202020204" pitchFamily="34" charset="0"/>
                        </a:rPr>
                        <a:t>Лекарственные препараты</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1300811837"/>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дополнительного образования детей</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348740381"/>
                  </a:ext>
                </a:extLst>
              </a:tr>
              <a:tr h="111860">
                <a:tc>
                  <a:txBody>
                    <a:bodyPr/>
                    <a:lstStyle/>
                    <a:p>
                      <a:pPr algn="l" rtl="0" fontAlgn="ctr"/>
                      <a:r>
                        <a:rPr lang="ru-RU" sz="900" b="0" i="0" u="none" strike="noStrike">
                          <a:solidFill>
                            <a:srgbClr val="000000"/>
                          </a:solidFill>
                          <a:effectLst/>
                          <a:latin typeface="Arial" panose="020B0604020202020204" pitchFamily="34" charset="0"/>
                        </a:rPr>
                        <a:t>Теплоснабжение</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254250994"/>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социального обслуживания населения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839160434"/>
                  </a:ext>
                </a:extLst>
              </a:tr>
              <a:tr h="111860">
                <a:tc>
                  <a:txBody>
                    <a:bodyPr/>
                    <a:lstStyle/>
                    <a:p>
                      <a:pPr algn="l" rtl="0" fontAlgn="ctr"/>
                      <a:r>
                        <a:rPr lang="ru-RU" sz="900" b="0" i="0" u="none" strike="noStrike">
                          <a:solidFill>
                            <a:srgbClr val="000000"/>
                          </a:solidFill>
                          <a:effectLst/>
                          <a:latin typeface="Arial" panose="020B0604020202020204" pitchFamily="34" charset="0"/>
                        </a:rPr>
                        <a:t>Газоснабжение</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683247187"/>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в сфере культуры</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4042858375"/>
                  </a:ext>
                </a:extLst>
              </a:tr>
              <a:tr h="111860">
                <a:tc>
                  <a:txBody>
                    <a:bodyPr/>
                    <a:lstStyle/>
                    <a:p>
                      <a:pPr algn="l" rtl="0" fontAlgn="ctr"/>
                      <a:r>
                        <a:rPr lang="ru-RU" sz="900" b="0" i="0" u="none" strike="noStrike">
                          <a:solidFill>
                            <a:srgbClr val="000000"/>
                          </a:solidFill>
                          <a:effectLst/>
                          <a:latin typeface="Arial" panose="020B0604020202020204" pitchFamily="34" charset="0"/>
                        </a:rPr>
                        <a:t>Электроснабжение</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600328022"/>
                  </a:ext>
                </a:extLst>
              </a:tr>
              <a:tr h="111860">
                <a:tc>
                  <a:txBody>
                    <a:bodyPr/>
                    <a:lstStyle/>
                    <a:p>
                      <a:pPr algn="l" rtl="0" fontAlgn="ctr"/>
                      <a:r>
                        <a:rPr lang="ru-RU" sz="900" b="0" i="0" u="none" strike="noStrike">
                          <a:solidFill>
                            <a:srgbClr val="000000"/>
                          </a:solidFill>
                          <a:effectLst/>
                          <a:latin typeface="Arial" panose="020B0604020202020204" pitchFamily="34" charset="0"/>
                        </a:rPr>
                        <a:t>Сельхозинвентарь, мелкая сельхозтехника, удобрения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908033516"/>
                  </a:ext>
                </a:extLst>
              </a:tr>
              <a:tr h="111860">
                <a:tc>
                  <a:txBody>
                    <a:bodyPr/>
                    <a:lstStyle/>
                    <a:p>
                      <a:pPr algn="l" rtl="0" fontAlgn="ctr"/>
                      <a:r>
                        <a:rPr lang="ru-RU" sz="900" b="0" i="0" u="none" strike="noStrike">
                          <a:solidFill>
                            <a:srgbClr val="000000"/>
                          </a:solidFill>
                          <a:effectLst/>
                          <a:latin typeface="Arial" panose="020B0604020202020204" pitchFamily="34" charset="0"/>
                        </a:rPr>
                        <a:t>Услуги учреждений дошкольного образования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269492657"/>
                  </a:ext>
                </a:extLst>
              </a:tr>
              <a:tr h="111860">
                <a:tc>
                  <a:txBody>
                    <a:bodyPr/>
                    <a:lstStyle/>
                    <a:p>
                      <a:pPr algn="l" rtl="0" fontAlgn="ctr"/>
                      <a:r>
                        <a:rPr lang="ru-RU" sz="900" b="0" i="0" u="none" strike="noStrike">
                          <a:solidFill>
                            <a:srgbClr val="000000"/>
                          </a:solidFill>
                          <a:effectLst/>
                          <a:latin typeface="Arial" panose="020B0604020202020204" pitchFamily="34" charset="0"/>
                        </a:rPr>
                        <a:t>Сотовая связь</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855363472"/>
                  </a:ext>
                </a:extLst>
              </a:tr>
              <a:tr h="111860">
                <a:tc>
                  <a:txBody>
                    <a:bodyPr/>
                    <a:lstStyle/>
                    <a:p>
                      <a:pPr algn="l" rtl="0" fontAlgn="ctr"/>
                      <a:r>
                        <a:rPr lang="ru-RU" sz="900" b="0" i="0" u="none" strike="noStrike">
                          <a:solidFill>
                            <a:srgbClr val="000000"/>
                          </a:solidFill>
                          <a:effectLst/>
                          <a:latin typeface="Arial" panose="020B0604020202020204" pitchFamily="34" charset="0"/>
                        </a:rPr>
                        <a:t>Продукты питания</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2634839080"/>
                  </a:ext>
                </a:extLst>
              </a:tr>
              <a:tr h="111860">
                <a:tc>
                  <a:txBody>
                    <a:bodyPr/>
                    <a:lstStyle/>
                    <a:p>
                      <a:pPr algn="l" rtl="0" fontAlgn="ctr"/>
                      <a:r>
                        <a:rPr lang="ru-RU" sz="900" b="0" i="0" u="none" strike="noStrike">
                          <a:solidFill>
                            <a:srgbClr val="000000"/>
                          </a:solidFill>
                          <a:effectLst/>
                          <a:latin typeface="Arial" panose="020B0604020202020204" pitchFamily="34" charset="0"/>
                        </a:rPr>
                        <a:t>Картофель</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855878588"/>
                  </a:ext>
                </a:extLst>
              </a:tr>
              <a:tr h="111860">
                <a:tc>
                  <a:txBody>
                    <a:bodyPr/>
                    <a:lstStyle/>
                    <a:p>
                      <a:pPr algn="l" rtl="0" fontAlgn="ctr"/>
                      <a:r>
                        <a:rPr lang="ru-RU" sz="900" b="0" i="0" u="none" strike="noStrike">
                          <a:solidFill>
                            <a:srgbClr val="000000"/>
                          </a:solidFill>
                          <a:effectLst/>
                          <a:latin typeface="Arial" panose="020B0604020202020204" pitchFamily="34" charset="0"/>
                        </a:rPr>
                        <a:t>Капуста</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636255310"/>
                  </a:ext>
                </a:extLst>
              </a:tr>
              <a:tr h="111860">
                <a:tc>
                  <a:txBody>
                    <a:bodyPr/>
                    <a:lstStyle/>
                    <a:p>
                      <a:pPr algn="l" rtl="0" fontAlgn="ctr"/>
                      <a:r>
                        <a:rPr lang="ru-RU" sz="900" b="0" i="0" u="none" strike="noStrike">
                          <a:solidFill>
                            <a:srgbClr val="000000"/>
                          </a:solidFill>
                          <a:effectLst/>
                          <a:latin typeface="Arial" panose="020B0604020202020204" pitchFamily="34" charset="0"/>
                        </a:rPr>
                        <a:t>Свекла</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346884278"/>
                  </a:ext>
                </a:extLst>
              </a:tr>
              <a:tr h="111860">
                <a:tc>
                  <a:txBody>
                    <a:bodyPr/>
                    <a:lstStyle/>
                    <a:p>
                      <a:pPr algn="l" rtl="0" fontAlgn="ctr"/>
                      <a:r>
                        <a:rPr lang="ru-RU" sz="900" b="0" i="0" u="none" strike="noStrike">
                          <a:solidFill>
                            <a:srgbClr val="000000"/>
                          </a:solidFill>
                          <a:effectLst/>
                          <a:latin typeface="Arial" panose="020B0604020202020204" pitchFamily="34" charset="0"/>
                        </a:rPr>
                        <a:t>Общественное питание и услуги (парикмахерские и т.п.)</a:t>
                      </a:r>
                    </a:p>
                  </a:txBody>
                  <a:tcPr marL="50337"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dirty="0">
                          <a:solidFill>
                            <a:srgbClr val="000000"/>
                          </a:solidFill>
                          <a:effectLst/>
                          <a:latin typeface="Arial" panose="020B0604020202020204" pitchFamily="34" charset="0"/>
                        </a:rPr>
                        <a:t>42</a:t>
                      </a:r>
                    </a:p>
                  </a:txBody>
                  <a:tcPr marL="5593" marR="5593" marT="559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extLst>
                  <a:ext uri="{0D108BD9-81ED-4DB2-BD59-A6C34878D82A}">
                    <a16:rowId xmlns="" xmlns:a16="http://schemas.microsoft.com/office/drawing/2014/main" val="3042074934"/>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Удовлетворенность качеством приобретаемого товара или услуги очень вариативна и зависит от сложившейся ситуации.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Большинство </a:t>
            </a:r>
            <a:r>
              <a:rPr lang="ru-RU" sz="1600" dirty="0">
                <a:latin typeface="Arial" panose="020B0604020202020204" pitchFamily="34" charset="0"/>
                <a:cs typeface="Arial" panose="020B0604020202020204" pitchFamily="34" charset="0"/>
              </a:rPr>
              <a:t>опрошенных потребителей в той или иной степени довольны качеством тех товаров, услуг и работ, которые представлены на региональном рынке.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Наметилась </a:t>
            </a:r>
            <a:r>
              <a:rPr lang="ru-RU" sz="1600" dirty="0">
                <a:latin typeface="Arial" panose="020B0604020202020204" pitchFamily="34" charset="0"/>
                <a:cs typeface="Arial" panose="020B0604020202020204" pitchFamily="34" charset="0"/>
              </a:rPr>
              <a:t>некая тенденция роста положительных оценок качества товаров и услуг, которые предоставляются населению в регионе, хотя нельзя сказать, что тенденция роста стабильна: скорее речь может идти о сохранении в 2017 году позиций 2016 года</a:t>
            </a:r>
            <a:r>
              <a:rPr lang="ru-RU" sz="1600" dirty="0" smtClean="0">
                <a:latin typeface="Arial" panose="020B0604020202020204" pitchFamily="34" charset="0"/>
                <a:cs typeface="Arial" panose="020B0604020202020204" pitchFamily="34" charset="0"/>
              </a:rPr>
              <a:t>.</a:t>
            </a:r>
          </a:p>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Возможность приобрести желаемый товар или услугу также скорее зависит от ситуации. За последний год сильных колебаний в оценках доступности и стабильности наличия желаемого товара или услуги не наблюдается.</a:t>
            </a:r>
            <a:endParaRPr lang="ru-RU" altLang="ru-RU" sz="1600" dirty="0" smtClean="0">
              <a:latin typeface="Arial" panose="020B0604020202020204" pitchFamily="34" charset="0"/>
              <a:cs typeface="Arial" panose="020B0604020202020204" pitchFamily="34" charset="0"/>
            </a:endParaRPr>
          </a:p>
        </p:txBody>
      </p:sp>
      <p:sp>
        <p:nvSpPr>
          <p:cNvPr id="20483"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E7A6AB-AE57-4018-9159-6E0FE05CB54F}" type="slidenum">
              <a:rPr lang="ru-RU" altLang="ru-RU" smtClean="0">
                <a:latin typeface="DendaNewLightC"/>
              </a:rPr>
              <a:pPr/>
              <a:t>14</a:t>
            </a:fld>
            <a:endParaRPr lang="ru-RU" altLang="ru-RU" smtClean="0">
              <a:latin typeface="DendaNewLightC"/>
            </a:endParaRPr>
          </a:p>
        </p:txBody>
      </p:sp>
      <p:sp>
        <p:nvSpPr>
          <p:cNvPr id="20484" name="Прямоугольник 6"/>
          <p:cNvSpPr>
            <a:spLocks noChangeArrowheads="1"/>
          </p:cNvSpPr>
          <p:nvPr/>
        </p:nvSpPr>
        <p:spPr bwMode="auto">
          <a:xfrm>
            <a:off x="1" y="0"/>
            <a:ext cx="918210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Удовлетворенность качеством и доступностью товаров </a:t>
            </a:r>
            <a:r>
              <a:rPr lang="ru-RU" altLang="ru-RU" dirty="0">
                <a:solidFill>
                  <a:schemeClr val="bg1"/>
                </a:solidFill>
              </a:rPr>
              <a:t>и </a:t>
            </a:r>
            <a:r>
              <a:rPr lang="ru-RU" altLang="ru-RU" dirty="0" smtClean="0">
                <a:solidFill>
                  <a:schemeClr val="bg1"/>
                </a:solidFill>
              </a:rPr>
              <a:t>услуг</a:t>
            </a:r>
            <a:endParaRPr lang="ru-RU" altLang="ru-RU" sz="1000" dirty="0">
              <a:solidFill>
                <a:schemeClr val="bg1"/>
              </a:solidFill>
            </a:endParaRPr>
          </a:p>
        </p:txBody>
      </p:sp>
    </p:spTree>
    <p:extLst>
      <p:ext uri="{BB962C8B-B14F-4D97-AF65-F5344CB8AC3E}">
        <p14:creationId xmlns:p14="http://schemas.microsoft.com/office/powerpoint/2010/main" val="1158634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15</a:t>
            </a:fld>
            <a:endParaRPr lang="ru-RU" altLang="ru-RU"/>
          </a:p>
        </p:txBody>
      </p:sp>
      <p:sp>
        <p:nvSpPr>
          <p:cNvPr id="4" name="Объект 1"/>
          <p:cNvSpPr>
            <a:spLocks noGrp="1"/>
          </p:cNvSpPr>
          <p:nvPr>
            <p:ph/>
          </p:nvPr>
        </p:nvSpPr>
        <p:spPr>
          <a:xfrm>
            <a:off x="457200" y="764704"/>
            <a:ext cx="8229600" cy="5361459"/>
          </a:xfrm>
        </p:spPr>
        <p:txBody>
          <a:bodyPr anchor="ctr"/>
          <a:lstStyle/>
          <a:p>
            <a:pPr marL="0" indent="0">
              <a:buNone/>
            </a:pPr>
            <a:r>
              <a:rPr lang="ru-RU" dirty="0" smtClean="0">
                <a:solidFill>
                  <a:srgbClr val="0065BD"/>
                </a:solidFill>
                <a:latin typeface="Arial" panose="020B0604020202020204" pitchFamily="34" charset="0"/>
                <a:cs typeface="Arial" panose="020B0604020202020204" pitchFamily="34" charset="0"/>
              </a:rPr>
              <a:t>2. </a:t>
            </a:r>
            <a:r>
              <a:rPr lang="ru-RU" dirty="0">
                <a:solidFill>
                  <a:srgbClr val="0065BD"/>
                </a:solidFill>
                <a:latin typeface="Arial" panose="020B0604020202020204" pitchFamily="34" charset="0"/>
                <a:cs typeface="Arial" panose="020B0604020202020204" pitchFamily="34" charset="0"/>
              </a:rPr>
              <a:t>ДИНАМИКА УДОВЛЕТВОРЕННОСТИ НАСЕЛЕНИЯ   ОФИЦИАЛЬНОЙ ИНФОРМАЦИЕЙ   О СОСТОЯНИИ КОНКУРЕНТНОЙ СРЕДЫ</a:t>
            </a:r>
          </a:p>
        </p:txBody>
      </p:sp>
    </p:spTree>
    <p:extLst>
      <p:ext uri="{BB962C8B-B14F-4D97-AF65-F5344CB8AC3E}">
        <p14:creationId xmlns:p14="http://schemas.microsoft.com/office/powerpoint/2010/main" val="3199795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В качестве источника информации о состоянии конкурентной среды наиболее часто упоминаются местные газеты; возросла значимость нижегородской региональной общественной организации по защите прав потребителей; несколько снизился рейтинг Правового центра по защите прав потребителей. </a:t>
            </a:r>
          </a:p>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Среди государственных органов возглавляют данный рейтинг районные отделы по развитию предпринимательства и районные комитеты по защите прав потребителей, но их позиции ослабели за рассматриваемый период. </a:t>
            </a:r>
            <a:r>
              <a:rPr lang="ru-RU" sz="1600" dirty="0" smtClean="0">
                <a:latin typeface="Arial" panose="020B0604020202020204" pitchFamily="34" charset="0"/>
                <a:cs typeface="Arial" panose="020B0604020202020204" pitchFamily="34" charset="0"/>
              </a:rPr>
              <a:t>Ситуация </a:t>
            </a:r>
            <a:r>
              <a:rPr lang="ru-RU" sz="1600" dirty="0">
                <a:latin typeface="Arial" panose="020B0604020202020204" pitchFamily="34" charset="0"/>
                <a:cs typeface="Arial" panose="020B0604020202020204" pitchFamily="34" charset="0"/>
              </a:rPr>
              <a:t>по защите прав потребителей в районе проживания оценивается положительно, ситуация в целом стабильна.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Ситуация </a:t>
            </a:r>
            <a:r>
              <a:rPr lang="ru-RU" sz="1600" dirty="0">
                <a:latin typeface="Arial" panose="020B0604020202020204" pitchFamily="34" charset="0"/>
                <a:cs typeface="Arial" panose="020B0604020202020204" pitchFamily="34" charset="0"/>
              </a:rPr>
              <a:t>с успешностью защиты прав потребителей за последние 2 года немного улучшилась: в 2017 году повысилась доля тех потребителей, которым полностью удалось отстоять свои права. </a:t>
            </a:r>
            <a:r>
              <a:rPr lang="ru-RU" sz="1600" dirty="0" smtClean="0">
                <a:latin typeface="Arial" panose="020B0604020202020204" pitchFamily="34" charset="0"/>
                <a:cs typeface="Arial" panose="020B0604020202020204" pitchFamily="34" charset="0"/>
              </a:rPr>
              <a:t>Ситуация </a:t>
            </a:r>
            <a:r>
              <a:rPr lang="ru-RU" sz="1600" dirty="0">
                <a:latin typeface="Arial" panose="020B0604020202020204" pitchFamily="34" charset="0"/>
                <a:cs typeface="Arial" panose="020B0604020202020204" pitchFamily="34" charset="0"/>
              </a:rPr>
              <a:t>с защищенностью прав предпринимателей схожа: большинству предпринимавших попытки отстаивать свои права это удалось. За последний год можно отметить положительную динамику в этом вопросе</a:t>
            </a:r>
            <a:r>
              <a:rPr lang="ru-RU" sz="1600" dirty="0" smtClean="0">
                <a:latin typeface="Arial" panose="020B0604020202020204" pitchFamily="34" charset="0"/>
                <a:cs typeface="Arial" panose="020B0604020202020204" pitchFamily="34" charset="0"/>
              </a:rPr>
              <a:t>.</a:t>
            </a:r>
          </a:p>
          <a:p>
            <a:pPr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Ситуация по защите прав потребителей в районе проживания оценивается положительно, ситуация в целом стабильна. Ситуация с успешностью защиты прав потребителей за последние 2 года немного улучшилась: в 2017 году повысилась доля тех потребителей, которым полностью удалось отстоять свои права. Ситуация с защищенностью прав предпринимателей схожа: большинству предпринимавших попытки отстаивать свои права это удалось. За последний год можно отметить положительную динамику в этом вопросе. </a:t>
            </a:r>
          </a:p>
          <a:p>
            <a:pPr marL="0" lvl="0" indent="0" algn="just">
              <a:spcBef>
                <a:spcPts val="600"/>
              </a:spcBef>
              <a:buNone/>
            </a:pPr>
            <a:endParaRPr lang="ru-RU" altLang="ru-RU" sz="1600" dirty="0" smtClean="0">
              <a:latin typeface="Arial" panose="020B0604020202020204" pitchFamily="34" charset="0"/>
              <a:cs typeface="Arial" panose="020B0604020202020204" pitchFamily="34" charset="0"/>
            </a:endParaRPr>
          </a:p>
        </p:txBody>
      </p:sp>
      <p:sp>
        <p:nvSpPr>
          <p:cNvPr id="20483"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E7A6AB-AE57-4018-9159-6E0FE05CB54F}" type="slidenum">
              <a:rPr lang="ru-RU" altLang="ru-RU" smtClean="0">
                <a:latin typeface="DendaNewLightC"/>
              </a:rPr>
              <a:pPr/>
              <a:t>16</a:t>
            </a:fld>
            <a:endParaRPr lang="ru-RU" altLang="ru-RU" smtClean="0">
              <a:latin typeface="DendaNewLightC"/>
            </a:endParaRPr>
          </a:p>
        </p:txBody>
      </p:sp>
      <p:sp>
        <p:nvSpPr>
          <p:cNvPr id="20484" name="Прямоугольник 6"/>
          <p:cNvSpPr>
            <a:spLocks noChangeArrowheads="1"/>
          </p:cNvSpPr>
          <p:nvPr/>
        </p:nvSpPr>
        <p:spPr bwMode="auto">
          <a:xfrm>
            <a:off x="1" y="0"/>
            <a:ext cx="918210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Удовлетворенность населения официальной информацией о состоянии конкурентной среды</a:t>
            </a:r>
            <a:endParaRPr lang="ru-RU" altLang="ru-RU" dirty="0">
              <a:solidFill>
                <a:schemeClr val="bg1"/>
              </a:solidFill>
            </a:endParaRPr>
          </a:p>
        </p:txBody>
      </p:sp>
    </p:spTree>
    <p:extLst>
      <p:ext uri="{BB962C8B-B14F-4D97-AF65-F5344CB8AC3E}">
        <p14:creationId xmlns:p14="http://schemas.microsoft.com/office/powerpoint/2010/main" val="1870824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17</a:t>
            </a:fld>
            <a:endParaRPr lang="ru-RU" altLang="ru-RU"/>
          </a:p>
        </p:txBody>
      </p:sp>
      <p:sp>
        <p:nvSpPr>
          <p:cNvPr id="4" name="Прямоугольник 6"/>
          <p:cNvSpPr>
            <a:spLocks noChangeArrowheads="1"/>
          </p:cNvSpPr>
          <p:nvPr/>
        </p:nvSpPr>
        <p:spPr bwMode="auto">
          <a:xfrm>
            <a:off x="1" y="0"/>
            <a:ext cx="91821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Качество официальной информации</a:t>
            </a:r>
            <a:endParaRPr lang="ru-RU" altLang="ru-RU" dirty="0">
              <a:solidFill>
                <a:schemeClr val="bg1"/>
              </a:solidFill>
            </a:endParaRPr>
          </a:p>
        </p:txBody>
      </p:sp>
      <p:sp>
        <p:nvSpPr>
          <p:cNvPr id="5" name="Объект 5"/>
          <p:cNvSpPr>
            <a:spLocks noGrp="1"/>
          </p:cNvSpPr>
          <p:nvPr>
            <p:ph/>
          </p:nvPr>
        </p:nvSpPr>
        <p:spPr bwMode="auto">
          <a:xfrm>
            <a:off x="461963" y="1412776"/>
            <a:ext cx="8229600"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Font typeface="Arial" panose="020B0604020202020204" pitchFamily="34" charset="0"/>
              <a:buNone/>
            </a:pPr>
            <a:r>
              <a:rPr lang="ru-RU" altLang="ru-RU" sz="1600" dirty="0" smtClean="0"/>
              <a:t>Оценка качества официальной информации о состоянии конкурентной среды </a:t>
            </a:r>
            <a:br>
              <a:rPr lang="ru-RU" altLang="ru-RU" sz="1600" dirty="0" smtClean="0"/>
            </a:br>
            <a:r>
              <a:rPr lang="ru-RU" altLang="ru-RU" sz="1600" dirty="0" smtClean="0"/>
              <a:t>на рынках товаров и услуг (субъекта), размещаемой в открытом доступе, %</a:t>
            </a:r>
          </a:p>
        </p:txBody>
      </p:sp>
      <p:sp>
        <p:nvSpPr>
          <p:cNvPr id="6" name="Прямоугольник 1"/>
          <p:cNvSpPr>
            <a:spLocks noChangeArrowheads="1"/>
          </p:cNvSpPr>
          <p:nvPr/>
        </p:nvSpPr>
        <p:spPr bwMode="auto">
          <a:xfrm>
            <a:off x="23814" y="6309320"/>
            <a:ext cx="866775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ru-RU" altLang="ru-RU" sz="1000" i="1" dirty="0" smtClean="0">
                <a:solidFill>
                  <a:schemeClr val="tx1">
                    <a:lumMod val="50000"/>
                    <a:lumOff val="50000"/>
                  </a:schemeClr>
                </a:solidFill>
              </a:rPr>
              <a:t>Дается </a:t>
            </a:r>
            <a:r>
              <a:rPr lang="ru-RU" altLang="ru-RU" sz="1000" i="1" dirty="0">
                <a:solidFill>
                  <a:schemeClr val="tx1">
                    <a:lumMod val="50000"/>
                    <a:lumOff val="50000"/>
                  </a:schemeClr>
                </a:solidFill>
              </a:rPr>
              <a:t>распределение ответов на вопрос «Оцените качество официальной информации о состоянии конкурентной среды на рынках товаров и услуг (субъекта), размещаемой в открытом доступе»</a:t>
            </a:r>
            <a:endParaRPr lang="ru-RU" altLang="ru-RU" sz="1000" dirty="0">
              <a:solidFill>
                <a:schemeClr val="tx1">
                  <a:lumMod val="50000"/>
                  <a:lumOff val="50000"/>
                </a:schemeClr>
              </a:solidFill>
              <a:latin typeface="Calibri" panose="020F0502020204030204" pitchFamily="34" charset="0"/>
              <a:cs typeface="Times New Roman" panose="02020603050405020304" pitchFamily="18" charset="0"/>
            </a:endParaRPr>
          </a:p>
        </p:txBody>
      </p:sp>
      <p:graphicFrame>
        <p:nvGraphicFramePr>
          <p:cNvPr id="7" name="Диаграмма 6"/>
          <p:cNvGraphicFramePr/>
          <p:nvPr>
            <p:extLst>
              <p:ext uri="{D42A27DB-BD31-4B8C-83A1-F6EECF244321}">
                <p14:modId xmlns:p14="http://schemas.microsoft.com/office/powerpoint/2010/main" val="3907268116"/>
              </p:ext>
            </p:extLst>
          </p:nvPr>
        </p:nvGraphicFramePr>
        <p:xfrm>
          <a:off x="0" y="2204864"/>
          <a:ext cx="3528392"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p:cNvGraphicFramePr/>
          <p:nvPr>
            <p:extLst>
              <p:ext uri="{D42A27DB-BD31-4B8C-83A1-F6EECF244321}">
                <p14:modId xmlns:p14="http://schemas.microsoft.com/office/powerpoint/2010/main" val="1726239321"/>
              </p:ext>
            </p:extLst>
          </p:nvPr>
        </p:nvGraphicFramePr>
        <p:xfrm>
          <a:off x="5615608" y="2204864"/>
          <a:ext cx="3528392" cy="26642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3221905576"/>
              </p:ext>
            </p:extLst>
          </p:nvPr>
        </p:nvGraphicFramePr>
        <p:xfrm>
          <a:off x="3527481" y="2795326"/>
          <a:ext cx="2087216" cy="1065723"/>
        </p:xfrm>
        <a:graphic>
          <a:graphicData uri="http://schemas.openxmlformats.org/drawingml/2006/table">
            <a:tbl>
              <a:tblPr>
                <a:tableStyleId>{5C22544A-7EE6-4342-B048-85BDC9FD1C3A}</a:tableStyleId>
              </a:tblPr>
              <a:tblGrid>
                <a:gridCol w="2087216">
                  <a:extLst>
                    <a:ext uri="{9D8B030D-6E8A-4147-A177-3AD203B41FA5}">
                      <a16:colId xmlns="" xmlns:a16="http://schemas.microsoft.com/office/drawing/2014/main" val="3239436364"/>
                    </a:ext>
                  </a:extLst>
                </a:gridCol>
              </a:tblGrid>
              <a:tr h="355241">
                <a:tc>
                  <a:txBody>
                    <a:bodyPr/>
                    <a:lstStyle/>
                    <a:p>
                      <a:pPr algn="ctr" fontAlgn="ctr"/>
                      <a:r>
                        <a:rPr lang="ru-RU" sz="1200" u="none" strike="noStrike">
                          <a:effectLst/>
                          <a:latin typeface="Arial" panose="020B0604020202020204" pitchFamily="34" charset="0"/>
                          <a:cs typeface="Arial" panose="020B0604020202020204" pitchFamily="34" charset="0"/>
                        </a:rPr>
                        <a:t>Уровень доступности</a:t>
                      </a:r>
                      <a:endParaRPr lang="ru-RU"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 xmlns:a16="http://schemas.microsoft.com/office/drawing/2014/main" val="3720039311"/>
                  </a:ext>
                </a:extLst>
              </a:tr>
              <a:tr h="355241">
                <a:tc>
                  <a:txBody>
                    <a:bodyPr/>
                    <a:lstStyle/>
                    <a:p>
                      <a:pPr algn="ctr" fontAlgn="ctr"/>
                      <a:r>
                        <a:rPr lang="ru-RU" sz="1200" u="none" strike="noStrike">
                          <a:effectLst/>
                          <a:latin typeface="Arial" panose="020B0604020202020204" pitchFamily="34" charset="0"/>
                          <a:cs typeface="Arial" panose="020B0604020202020204" pitchFamily="34" charset="0"/>
                        </a:rPr>
                        <a:t>Уровень понятности</a:t>
                      </a:r>
                      <a:endParaRPr lang="ru-RU"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 xmlns:a16="http://schemas.microsoft.com/office/drawing/2014/main" val="40337737"/>
                  </a:ext>
                </a:extLst>
              </a:tr>
              <a:tr h="355241">
                <a:tc>
                  <a:txBody>
                    <a:bodyPr/>
                    <a:lstStyle/>
                    <a:p>
                      <a:pPr algn="ctr" fontAlgn="ctr"/>
                      <a:r>
                        <a:rPr lang="ru-RU" sz="1200" u="none" strike="noStrike" dirty="0">
                          <a:effectLst/>
                          <a:latin typeface="Arial" panose="020B0604020202020204" pitchFamily="34" charset="0"/>
                          <a:cs typeface="Arial" panose="020B0604020202020204" pitchFamily="34" charset="0"/>
                        </a:rPr>
                        <a:t>Удобство получения</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 xmlns:a16="http://schemas.microsoft.com/office/drawing/2014/main" val="3940469656"/>
                  </a:ext>
                </a:extLst>
              </a:tr>
            </a:tbl>
          </a:graphicData>
        </a:graphic>
      </p:graphicFrame>
    </p:spTree>
    <p:extLst>
      <p:ext uri="{BB962C8B-B14F-4D97-AF65-F5344CB8AC3E}">
        <p14:creationId xmlns:p14="http://schemas.microsoft.com/office/powerpoint/2010/main" val="300367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95D295-68B1-4136-B5C7-BB20BDB164A9}" type="slidenum">
              <a:rPr lang="ru-RU" altLang="ru-RU" smtClean="0">
                <a:latin typeface="DendaNewLightC"/>
              </a:rPr>
              <a:pPr/>
              <a:t>18</a:t>
            </a:fld>
            <a:endParaRPr lang="ru-RU" altLang="ru-RU" smtClean="0">
              <a:latin typeface="DendaNewLightC"/>
            </a:endParaRPr>
          </a:p>
        </p:txBody>
      </p:sp>
      <p:sp>
        <p:nvSpPr>
          <p:cNvPr id="23556" name="Прямоугольник 6"/>
          <p:cNvSpPr>
            <a:spLocks noChangeArrowheads="1"/>
          </p:cNvSpPr>
          <p:nvPr/>
        </p:nvSpPr>
        <p:spPr bwMode="auto">
          <a:xfrm>
            <a:off x="1" y="25400"/>
            <a:ext cx="9182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Рейтинг источников информации о развитии конкуренции в районе </a:t>
            </a:r>
            <a:br>
              <a:rPr lang="ru-RU" dirty="0">
                <a:solidFill>
                  <a:schemeClr val="bg1"/>
                </a:solidFill>
              </a:rPr>
            </a:br>
            <a:r>
              <a:rPr lang="ru-RU" dirty="0">
                <a:solidFill>
                  <a:schemeClr val="bg1"/>
                </a:solidFill>
              </a:rPr>
              <a:t>и защите прав потребителей и </a:t>
            </a:r>
            <a:r>
              <a:rPr lang="ru-RU" dirty="0" smtClean="0">
                <a:solidFill>
                  <a:schemeClr val="bg1"/>
                </a:solidFill>
              </a:rPr>
              <a:t>предпринимателей </a:t>
            </a:r>
            <a:r>
              <a:rPr lang="ru-RU" sz="1000" dirty="0" smtClean="0">
                <a:solidFill>
                  <a:schemeClr val="bg1"/>
                </a:solidFill>
              </a:rPr>
              <a:t>(1 из 3)</a:t>
            </a:r>
            <a:endParaRPr lang="ru-RU" altLang="ru-RU" sz="1000" dirty="0">
              <a:solidFill>
                <a:schemeClr val="bg1"/>
              </a:solidFill>
            </a:endParaRPr>
          </a:p>
        </p:txBody>
      </p:sp>
      <p:sp>
        <p:nvSpPr>
          <p:cNvPr id="11" name="Прямоугольник 1"/>
          <p:cNvSpPr>
            <a:spLocks noChangeArrowheads="1"/>
          </p:cNvSpPr>
          <p:nvPr/>
        </p:nvSpPr>
        <p:spPr bwMode="auto">
          <a:xfrm>
            <a:off x="25842" y="6300788"/>
            <a:ext cx="858063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ru-RU" altLang="ru-RU" sz="1000" i="1" dirty="0">
                <a:solidFill>
                  <a:schemeClr val="tx1">
                    <a:lumMod val="50000"/>
                    <a:lumOff val="50000"/>
                  </a:schemeClr>
                </a:solidFill>
              </a:rPr>
              <a:t>Д</a:t>
            </a:r>
            <a:r>
              <a:rPr lang="ru-RU" altLang="ru-RU" sz="1000" i="1" dirty="0" smtClean="0">
                <a:solidFill>
                  <a:schemeClr val="tx1">
                    <a:lumMod val="50000"/>
                    <a:lumOff val="50000"/>
                  </a:schemeClr>
                </a:solidFill>
              </a:rPr>
              <a:t>ается </a:t>
            </a:r>
            <a:r>
              <a:rPr lang="ru-RU" altLang="ru-RU" sz="1000" i="1" dirty="0">
                <a:solidFill>
                  <a:schemeClr val="tx1">
                    <a:lumMod val="50000"/>
                    <a:lumOff val="50000"/>
                  </a:schemeClr>
                </a:solidFill>
              </a:rPr>
              <a:t>распределение ответов на вопрос «Откуда вы чаще всего получаете информацию о развитии конкуренции в районе и защите прав потребителей и предпринимателей?»</a:t>
            </a:r>
            <a:endParaRPr lang="ru-RU" altLang="ru-RU" sz="1000" dirty="0">
              <a:solidFill>
                <a:schemeClr val="tx1">
                  <a:lumMod val="50000"/>
                  <a:lumOff val="50000"/>
                </a:schemeClr>
              </a:solidFill>
              <a:latin typeface="Calibri" panose="020F0502020204030204" pitchFamily="34"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val="119373008"/>
              </p:ext>
            </p:extLst>
          </p:nvPr>
        </p:nvGraphicFramePr>
        <p:xfrm>
          <a:off x="198437" y="1397000"/>
          <a:ext cx="8810625"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17" name="Прямоугольник 16"/>
          <p:cNvSpPr/>
          <p:nvPr/>
        </p:nvSpPr>
        <p:spPr>
          <a:xfrm>
            <a:off x="0" y="6643190"/>
            <a:ext cx="6858000" cy="246221"/>
          </a:xfrm>
          <a:prstGeom prst="rect">
            <a:avLst/>
          </a:prstGeom>
        </p:spPr>
        <p:txBody>
          <a:bodyPr wrap="square">
            <a:spAutoFit/>
          </a:bodyPr>
          <a:lstStyle/>
          <a:p>
            <a:r>
              <a:rPr lang="ru-RU" sz="1000" i="1" dirty="0">
                <a:solidFill>
                  <a:schemeClr val="tx1">
                    <a:lumMod val="50000"/>
                    <a:lumOff val="50000"/>
                  </a:schemeClr>
                </a:solidFill>
                <a:ea typeface="Times New Roman" panose="02020603050405020304" pitchFamily="18" charset="0"/>
                <a:cs typeface="Arial" panose="020B0604020202020204" pitchFamily="34" charset="0"/>
              </a:rPr>
              <a:t>Сумма превышает 100%, т.к. было возможно отметить несколько вариантов ответа</a:t>
            </a:r>
            <a:endParaRPr lang="ru-RU" sz="1000" dirty="0">
              <a:solidFill>
                <a:schemeClr val="tx1">
                  <a:lumMod val="50000"/>
                  <a:lumOff val="50000"/>
                </a:schemeClr>
              </a:solidFill>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95D295-68B1-4136-B5C7-BB20BDB164A9}" type="slidenum">
              <a:rPr lang="ru-RU" altLang="ru-RU" smtClean="0">
                <a:latin typeface="DendaNewLightC"/>
              </a:rPr>
              <a:pPr/>
              <a:t>19</a:t>
            </a:fld>
            <a:endParaRPr lang="ru-RU" altLang="ru-RU" smtClean="0">
              <a:latin typeface="DendaNewLightC"/>
            </a:endParaRPr>
          </a:p>
        </p:txBody>
      </p:sp>
      <p:sp>
        <p:nvSpPr>
          <p:cNvPr id="23556" name="Прямоугольник 6"/>
          <p:cNvSpPr>
            <a:spLocks noChangeArrowheads="1"/>
          </p:cNvSpPr>
          <p:nvPr/>
        </p:nvSpPr>
        <p:spPr bwMode="auto">
          <a:xfrm>
            <a:off x="1" y="25400"/>
            <a:ext cx="9182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Рейтинг источников информации о развитии конкуренции в районе </a:t>
            </a:r>
            <a:br>
              <a:rPr lang="ru-RU" dirty="0">
                <a:solidFill>
                  <a:schemeClr val="bg1"/>
                </a:solidFill>
              </a:rPr>
            </a:br>
            <a:r>
              <a:rPr lang="ru-RU" dirty="0">
                <a:solidFill>
                  <a:schemeClr val="bg1"/>
                </a:solidFill>
              </a:rPr>
              <a:t>и защите прав потребителей и </a:t>
            </a:r>
            <a:r>
              <a:rPr lang="ru-RU" dirty="0" smtClean="0">
                <a:solidFill>
                  <a:schemeClr val="bg1"/>
                </a:solidFill>
              </a:rPr>
              <a:t>предпринимателей </a:t>
            </a:r>
            <a:r>
              <a:rPr lang="ru-RU" sz="1000" dirty="0" smtClean="0">
                <a:solidFill>
                  <a:schemeClr val="bg1"/>
                </a:solidFill>
              </a:rPr>
              <a:t>(2 </a:t>
            </a:r>
            <a:r>
              <a:rPr lang="ru-RU" sz="1000" dirty="0">
                <a:solidFill>
                  <a:schemeClr val="bg1"/>
                </a:solidFill>
              </a:rPr>
              <a:t>из 3</a:t>
            </a:r>
            <a:r>
              <a:rPr lang="ru-RU" sz="1000" dirty="0" smtClean="0">
                <a:solidFill>
                  <a:schemeClr val="bg1"/>
                </a:solidFill>
              </a:rPr>
              <a:t>)</a:t>
            </a:r>
            <a:endParaRPr lang="ru-RU" altLang="ru-RU" sz="1000" dirty="0">
              <a:solidFill>
                <a:schemeClr val="bg1"/>
              </a:solidFill>
            </a:endParaRPr>
          </a:p>
        </p:txBody>
      </p:sp>
      <p:sp>
        <p:nvSpPr>
          <p:cNvPr id="11" name="Прямоугольник 1"/>
          <p:cNvSpPr>
            <a:spLocks noChangeArrowheads="1"/>
          </p:cNvSpPr>
          <p:nvPr/>
        </p:nvSpPr>
        <p:spPr bwMode="auto">
          <a:xfrm>
            <a:off x="15461" y="6321966"/>
            <a:ext cx="858063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ru-RU" altLang="ru-RU" sz="1000" i="1" dirty="0">
                <a:solidFill>
                  <a:schemeClr val="tx1">
                    <a:lumMod val="50000"/>
                    <a:lumOff val="50000"/>
                  </a:schemeClr>
                </a:solidFill>
              </a:rPr>
              <a:t>Д</a:t>
            </a:r>
            <a:r>
              <a:rPr lang="ru-RU" altLang="ru-RU" sz="1000" i="1" dirty="0" smtClean="0">
                <a:solidFill>
                  <a:schemeClr val="tx1">
                    <a:lumMod val="50000"/>
                    <a:lumOff val="50000"/>
                  </a:schemeClr>
                </a:solidFill>
              </a:rPr>
              <a:t>ается </a:t>
            </a:r>
            <a:r>
              <a:rPr lang="ru-RU" altLang="ru-RU" sz="1000" i="1" dirty="0">
                <a:solidFill>
                  <a:schemeClr val="tx1">
                    <a:lumMod val="50000"/>
                    <a:lumOff val="50000"/>
                  </a:schemeClr>
                </a:solidFill>
              </a:rPr>
              <a:t>распределение ответов на вопрос «Откуда вы чаще всего получаете информацию о развитии конкуренции в районе и защите прав потребителей и предпринимателей?»</a:t>
            </a:r>
            <a:endParaRPr lang="ru-RU" altLang="ru-RU" sz="1000" dirty="0">
              <a:solidFill>
                <a:schemeClr val="tx1">
                  <a:lumMod val="50000"/>
                  <a:lumOff val="50000"/>
                </a:schemeClr>
              </a:solidFill>
              <a:latin typeface="Calibri" panose="020F0502020204030204" pitchFamily="34"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val="3763757853"/>
              </p:ext>
            </p:extLst>
          </p:nvPr>
        </p:nvGraphicFramePr>
        <p:xfrm>
          <a:off x="198437" y="1397000"/>
          <a:ext cx="8810625"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7" name="Прямоугольник 6"/>
          <p:cNvSpPr/>
          <p:nvPr/>
        </p:nvSpPr>
        <p:spPr>
          <a:xfrm>
            <a:off x="0" y="6643190"/>
            <a:ext cx="6858000" cy="246221"/>
          </a:xfrm>
          <a:prstGeom prst="rect">
            <a:avLst/>
          </a:prstGeom>
        </p:spPr>
        <p:txBody>
          <a:bodyPr wrap="square">
            <a:spAutoFit/>
          </a:bodyPr>
          <a:lstStyle/>
          <a:p>
            <a:r>
              <a:rPr lang="ru-RU" sz="1000" i="1" dirty="0">
                <a:solidFill>
                  <a:schemeClr val="tx1">
                    <a:lumMod val="50000"/>
                    <a:lumOff val="50000"/>
                  </a:schemeClr>
                </a:solidFill>
                <a:ea typeface="Times New Roman" panose="02020603050405020304" pitchFamily="18" charset="0"/>
                <a:cs typeface="Arial" panose="020B0604020202020204" pitchFamily="34" charset="0"/>
              </a:rPr>
              <a:t>Сумма превышает 100%, т.к. было возможно отметить несколько вариантов ответа</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1686616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235C4B3-1047-41A9-809B-71FABF8277E4}" type="slidenum">
              <a:rPr lang="ru-RU" altLang="ru-RU" smtClean="0">
                <a:latin typeface="DendaNewLightC"/>
              </a:rPr>
              <a:pPr/>
              <a:t>2</a:t>
            </a:fld>
            <a:endParaRPr lang="ru-RU" altLang="ru-RU" smtClean="0">
              <a:latin typeface="DendaNewLightC"/>
            </a:endParaRPr>
          </a:p>
        </p:txBody>
      </p:sp>
      <p:sp>
        <p:nvSpPr>
          <p:cNvPr id="8195"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219F2EB-0CAD-474B-86A8-840139859E32}" type="slidenum">
              <a:rPr lang="ru-RU" altLang="ru-RU" sz="1200">
                <a:latin typeface="DendaNewLightC"/>
              </a:rPr>
              <a:pPr algn="r" eaLnBrk="1" hangingPunct="1"/>
              <a:t>2</a:t>
            </a:fld>
            <a:endParaRPr lang="ru-RU" altLang="ru-RU" sz="1200">
              <a:latin typeface="DendaNewLightC"/>
            </a:endParaRPr>
          </a:p>
        </p:txBody>
      </p:sp>
      <p:sp>
        <p:nvSpPr>
          <p:cNvPr id="8197" name="Rectangle 4"/>
          <p:cNvSpPr>
            <a:spLocks noChangeArrowheads="1"/>
          </p:cNvSpPr>
          <p:nvPr/>
        </p:nvSpPr>
        <p:spPr bwMode="auto">
          <a:xfrm>
            <a:off x="251520" y="1296000"/>
            <a:ext cx="8641084" cy="450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600"/>
              </a:spcBef>
            </a:pPr>
            <a:r>
              <a:rPr lang="ru-RU" sz="1600" i="1" dirty="0"/>
              <a:t>Кафедра экономической социологии факультета социальных наук ННГУ им. Н.И. Лобачевского более 10 лет занимается вопросами регионального развития и конкуренции как одного из двигателей экономических процессов. </a:t>
            </a:r>
            <a:r>
              <a:rPr lang="ru-RU" sz="1600" i="1" dirty="0" smtClean="0"/>
              <a:t>Начиная с августа 2014 года и далее ежегодно Кафедрой (с 2017 г. Центр исследования социальных систем) при поддержки коллектива Научно-исследовательского центра ЭОН и Нижегородского территориального управления ФАС РФ были проведены социологические исследования, посвященные развитию </a:t>
            </a:r>
            <a:r>
              <a:rPr lang="ru-RU" sz="1600" i="1" dirty="0"/>
              <a:t>конкуренции и совершенствованию антимонопольной политики в Нижегородской </a:t>
            </a:r>
            <a:r>
              <a:rPr lang="ru-RU" sz="1600" i="1" dirty="0" smtClean="0"/>
              <a:t>области</a:t>
            </a:r>
            <a:r>
              <a:rPr lang="ru-RU" sz="1600" i="1" dirty="0"/>
              <a:t>.</a:t>
            </a:r>
            <a:endParaRPr lang="ru-RU" sz="1600" i="1" dirty="0" smtClean="0"/>
          </a:p>
          <a:p>
            <a:pPr algn="just">
              <a:spcBef>
                <a:spcPts val="600"/>
              </a:spcBef>
            </a:pPr>
            <a:r>
              <a:rPr lang="ru-RU" sz="1600" i="1" dirty="0" smtClean="0"/>
              <a:t>Параметры исследований:</a:t>
            </a:r>
          </a:p>
          <a:p>
            <a:pPr marL="342900" indent="-342900" algn="just">
              <a:spcBef>
                <a:spcPts val="600"/>
              </a:spcBef>
              <a:buFontTx/>
              <a:buAutoNum type="arabicPeriod"/>
            </a:pPr>
            <a:r>
              <a:rPr lang="ru-RU" sz="1600" i="1" dirty="0" smtClean="0"/>
              <a:t>Август 2014 г., города исследования – Нижний Новгород и Городец. Методика </a:t>
            </a:r>
            <a:r>
              <a:rPr lang="ru-RU" sz="1600" i="1" dirty="0"/>
              <a:t>разрабатывалась в соответствие с дорожной картой развития конкуренции и совершенствования антимонопольной политики, реализуемой на уровне органов местного самоуправления, и позволяет измерять уровень эффективности ее исполнения. </a:t>
            </a:r>
            <a:endParaRPr lang="ru-RU" altLang="ru-RU" sz="1600" i="1" dirty="0"/>
          </a:p>
          <a:p>
            <a:pPr marL="342900" indent="-342900" algn="just">
              <a:spcBef>
                <a:spcPts val="600"/>
              </a:spcBef>
              <a:buAutoNum type="arabicPeriod"/>
            </a:pPr>
            <a:r>
              <a:rPr lang="ru-RU" sz="1600" i="1" dirty="0" smtClean="0"/>
              <a:t>Август 2015 г., </a:t>
            </a:r>
            <a:r>
              <a:rPr lang="ru-RU" sz="1600" i="1" dirty="0"/>
              <a:t>города исследования – Нижний Новгород и Городец</a:t>
            </a:r>
            <a:r>
              <a:rPr lang="ru-RU" sz="1600" i="1" dirty="0" smtClean="0"/>
              <a:t>. </a:t>
            </a:r>
            <a:r>
              <a:rPr lang="ru-RU" sz="1600" i="1" dirty="0"/>
              <a:t>Методическая строгость мониторингового замера обеспечила полную сопоставимость полученных </a:t>
            </a:r>
            <a:r>
              <a:rPr lang="ru-RU" sz="1600" i="1" dirty="0" smtClean="0"/>
              <a:t>данных.</a:t>
            </a:r>
          </a:p>
        </p:txBody>
      </p:sp>
      <p:sp>
        <p:nvSpPr>
          <p:cNvPr id="7" name="Text Box 3"/>
          <p:cNvSpPr txBox="1">
            <a:spLocks noChangeArrowheads="1"/>
          </p:cNvSpPr>
          <p:nvPr/>
        </p:nvSpPr>
        <p:spPr bwMode="auto">
          <a:xfrm>
            <a:off x="0" y="0"/>
            <a:ext cx="91440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dirty="0">
                <a:solidFill>
                  <a:schemeClr val="bg1"/>
                </a:solidFill>
              </a:rPr>
              <a:t>ТЕХНИЧЕСКИЕ  ПАРАМЕТРЫ  ИССЛЕДОВАНИЯ</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95D295-68B1-4136-B5C7-BB20BDB164A9}" type="slidenum">
              <a:rPr lang="ru-RU" altLang="ru-RU" smtClean="0">
                <a:latin typeface="DendaNewLightC"/>
              </a:rPr>
              <a:pPr/>
              <a:t>20</a:t>
            </a:fld>
            <a:endParaRPr lang="ru-RU" altLang="ru-RU" smtClean="0">
              <a:latin typeface="DendaNewLightC"/>
            </a:endParaRPr>
          </a:p>
        </p:txBody>
      </p:sp>
      <p:sp>
        <p:nvSpPr>
          <p:cNvPr id="23556" name="Прямоугольник 6"/>
          <p:cNvSpPr>
            <a:spLocks noChangeArrowheads="1"/>
          </p:cNvSpPr>
          <p:nvPr/>
        </p:nvSpPr>
        <p:spPr bwMode="auto">
          <a:xfrm>
            <a:off x="1" y="25400"/>
            <a:ext cx="9182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Рейтинг источников информации о развитии конкуренции в районе </a:t>
            </a:r>
            <a:br>
              <a:rPr lang="ru-RU" dirty="0">
                <a:solidFill>
                  <a:schemeClr val="bg1"/>
                </a:solidFill>
              </a:rPr>
            </a:br>
            <a:r>
              <a:rPr lang="ru-RU" dirty="0">
                <a:solidFill>
                  <a:schemeClr val="bg1"/>
                </a:solidFill>
              </a:rPr>
              <a:t>и защите прав потребителей и </a:t>
            </a:r>
            <a:r>
              <a:rPr lang="ru-RU" dirty="0" smtClean="0">
                <a:solidFill>
                  <a:schemeClr val="bg1"/>
                </a:solidFill>
              </a:rPr>
              <a:t>предпринимателей </a:t>
            </a:r>
            <a:r>
              <a:rPr lang="ru-RU" sz="1000" dirty="0" smtClean="0">
                <a:solidFill>
                  <a:schemeClr val="bg1"/>
                </a:solidFill>
              </a:rPr>
              <a:t>(3 </a:t>
            </a:r>
            <a:r>
              <a:rPr lang="ru-RU" sz="1000" dirty="0">
                <a:solidFill>
                  <a:schemeClr val="bg1"/>
                </a:solidFill>
              </a:rPr>
              <a:t>из 3</a:t>
            </a:r>
            <a:r>
              <a:rPr lang="ru-RU" sz="1000" dirty="0" smtClean="0">
                <a:solidFill>
                  <a:schemeClr val="bg1"/>
                </a:solidFill>
              </a:rPr>
              <a:t>)</a:t>
            </a:r>
            <a:endParaRPr lang="ru-RU" altLang="ru-RU" sz="1000" dirty="0">
              <a:solidFill>
                <a:schemeClr val="bg1"/>
              </a:solidFill>
            </a:endParaRPr>
          </a:p>
        </p:txBody>
      </p:sp>
      <p:sp>
        <p:nvSpPr>
          <p:cNvPr id="11" name="Прямоугольник 1"/>
          <p:cNvSpPr>
            <a:spLocks noChangeArrowheads="1"/>
          </p:cNvSpPr>
          <p:nvPr/>
        </p:nvSpPr>
        <p:spPr bwMode="auto">
          <a:xfrm>
            <a:off x="25842" y="6300788"/>
            <a:ext cx="858063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ru-RU" altLang="ru-RU" sz="1000" i="1" dirty="0">
                <a:solidFill>
                  <a:schemeClr val="tx1">
                    <a:lumMod val="50000"/>
                    <a:lumOff val="50000"/>
                  </a:schemeClr>
                </a:solidFill>
              </a:rPr>
              <a:t>Д</a:t>
            </a:r>
            <a:r>
              <a:rPr lang="ru-RU" altLang="ru-RU" sz="1000" i="1" dirty="0" smtClean="0">
                <a:solidFill>
                  <a:schemeClr val="tx1">
                    <a:lumMod val="50000"/>
                    <a:lumOff val="50000"/>
                  </a:schemeClr>
                </a:solidFill>
              </a:rPr>
              <a:t>ается </a:t>
            </a:r>
            <a:r>
              <a:rPr lang="ru-RU" altLang="ru-RU" sz="1000" i="1" dirty="0">
                <a:solidFill>
                  <a:schemeClr val="tx1">
                    <a:lumMod val="50000"/>
                    <a:lumOff val="50000"/>
                  </a:schemeClr>
                </a:solidFill>
              </a:rPr>
              <a:t>распределение ответов на вопрос «Откуда вы чаще всего получаете информацию о развитии конкуренции в районе и защите прав потребителей и предпринимателей?»</a:t>
            </a:r>
            <a:endParaRPr lang="ru-RU" altLang="ru-RU" sz="1000" dirty="0">
              <a:solidFill>
                <a:schemeClr val="tx1">
                  <a:lumMod val="50000"/>
                  <a:lumOff val="50000"/>
                </a:schemeClr>
              </a:solidFill>
              <a:latin typeface="Calibri" panose="020F0502020204030204" pitchFamily="34"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val="1656202595"/>
              </p:ext>
            </p:extLst>
          </p:nvPr>
        </p:nvGraphicFramePr>
        <p:xfrm>
          <a:off x="80390" y="1011262"/>
          <a:ext cx="8983220" cy="4835476"/>
        </p:xfrm>
        <a:graphic>
          <a:graphicData uri="http://schemas.openxmlformats.org/drawingml/2006/chart">
            <c:chart xmlns:c="http://schemas.openxmlformats.org/drawingml/2006/chart" xmlns:r="http://schemas.openxmlformats.org/officeDocument/2006/relationships" r:id="rId2"/>
          </a:graphicData>
        </a:graphic>
      </p:graphicFrame>
      <p:sp>
        <p:nvSpPr>
          <p:cNvPr id="2" name="Прямоугольник 1"/>
          <p:cNvSpPr/>
          <p:nvPr/>
        </p:nvSpPr>
        <p:spPr>
          <a:xfrm>
            <a:off x="0" y="6643190"/>
            <a:ext cx="6858000" cy="246221"/>
          </a:xfrm>
          <a:prstGeom prst="rect">
            <a:avLst/>
          </a:prstGeom>
        </p:spPr>
        <p:txBody>
          <a:bodyPr wrap="square">
            <a:spAutoFit/>
          </a:bodyPr>
          <a:lstStyle/>
          <a:p>
            <a:r>
              <a:rPr lang="ru-RU" sz="1000" i="1" dirty="0">
                <a:solidFill>
                  <a:schemeClr val="tx1">
                    <a:lumMod val="50000"/>
                    <a:lumOff val="50000"/>
                  </a:schemeClr>
                </a:solidFill>
                <a:ea typeface="Times New Roman" panose="02020603050405020304" pitchFamily="18" charset="0"/>
                <a:cs typeface="Arial" panose="020B0604020202020204" pitchFamily="34" charset="0"/>
              </a:rPr>
              <a:t>Сумма превышает 100%, т.к. было возможно отметить несколько вариантов ответа</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3049881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21</a:t>
            </a:fld>
            <a:endParaRPr lang="ru-RU" altLang="ru-RU"/>
          </a:p>
        </p:txBody>
      </p:sp>
      <p:sp>
        <p:nvSpPr>
          <p:cNvPr id="4" name="Прямоугольник 6"/>
          <p:cNvSpPr>
            <a:spLocks noChangeArrowheads="1"/>
          </p:cNvSpPr>
          <p:nvPr/>
        </p:nvSpPr>
        <p:spPr bwMode="auto">
          <a:xfrm>
            <a:off x="1" y="25400"/>
            <a:ext cx="9182100" cy="667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Мониторинг защищенности прав </a:t>
            </a:r>
            <a:r>
              <a:rPr lang="ru-RU" dirty="0" smtClean="0">
                <a:solidFill>
                  <a:schemeClr val="bg1"/>
                </a:solidFill>
              </a:rPr>
              <a:t>потребителей </a:t>
            </a:r>
            <a:r>
              <a:rPr lang="ru-RU" sz="1000" dirty="0" smtClean="0">
                <a:solidFill>
                  <a:schemeClr val="bg1"/>
                </a:solidFill>
              </a:rPr>
              <a:t>(1 из 3)</a:t>
            </a:r>
            <a:endParaRPr lang="ru-RU" altLang="ru-RU" sz="1000" dirty="0">
              <a:solidFill>
                <a:schemeClr val="bg1"/>
              </a:solidFill>
            </a:endParaRPr>
          </a:p>
        </p:txBody>
      </p:sp>
      <p:graphicFrame>
        <p:nvGraphicFramePr>
          <p:cNvPr id="7" name="Диаграмма 6"/>
          <p:cNvGraphicFramePr/>
          <p:nvPr>
            <p:extLst>
              <p:ext uri="{D42A27DB-BD31-4B8C-83A1-F6EECF244321}">
                <p14:modId xmlns:p14="http://schemas.microsoft.com/office/powerpoint/2010/main" val="2740242100"/>
              </p:ext>
            </p:extLst>
          </p:nvPr>
        </p:nvGraphicFramePr>
        <p:xfrm>
          <a:off x="1619672" y="692696"/>
          <a:ext cx="6432376" cy="33843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Диаграмма 9"/>
          <p:cNvGraphicFramePr/>
          <p:nvPr>
            <p:extLst>
              <p:ext uri="{D42A27DB-BD31-4B8C-83A1-F6EECF244321}">
                <p14:modId xmlns:p14="http://schemas.microsoft.com/office/powerpoint/2010/main" val="2453508485"/>
              </p:ext>
            </p:extLst>
          </p:nvPr>
        </p:nvGraphicFramePr>
        <p:xfrm>
          <a:off x="1979712" y="4077072"/>
          <a:ext cx="5904656" cy="2780928"/>
        </p:xfrm>
        <a:graphic>
          <a:graphicData uri="http://schemas.openxmlformats.org/drawingml/2006/chart">
            <c:chart xmlns:c="http://schemas.openxmlformats.org/drawingml/2006/chart" xmlns:r="http://schemas.openxmlformats.org/officeDocument/2006/relationships" r:id="rId3"/>
          </a:graphicData>
        </a:graphic>
      </p:graphicFrame>
      <p:sp>
        <p:nvSpPr>
          <p:cNvPr id="11" name="Прямоугольник 10"/>
          <p:cNvSpPr/>
          <p:nvPr/>
        </p:nvSpPr>
        <p:spPr>
          <a:xfrm>
            <a:off x="1" y="3137113"/>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как оцениваете защиту прав потребителей в вашем районе?»</a:t>
            </a:r>
            <a:endParaRPr lang="ru-RU" sz="1000" dirty="0">
              <a:solidFill>
                <a:schemeClr val="tx1">
                  <a:lumMod val="50000"/>
                  <a:lumOff val="50000"/>
                </a:schemeClr>
              </a:solidFill>
              <a:cs typeface="Arial" panose="020B0604020202020204" pitchFamily="34" charset="0"/>
            </a:endParaRPr>
          </a:p>
        </p:txBody>
      </p:sp>
      <p:sp>
        <p:nvSpPr>
          <p:cNvPr id="12" name="Прямоугольник 11"/>
          <p:cNvSpPr/>
          <p:nvPr/>
        </p:nvSpPr>
        <p:spPr>
          <a:xfrm>
            <a:off x="19051" y="6422798"/>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«Приходилось ли вам как потребителю защищать свои права?»</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1585751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22</a:t>
            </a:fld>
            <a:endParaRPr lang="ru-RU" altLang="ru-RU"/>
          </a:p>
        </p:txBody>
      </p:sp>
      <p:sp>
        <p:nvSpPr>
          <p:cNvPr id="4" name="Прямоугольник 6"/>
          <p:cNvSpPr>
            <a:spLocks noChangeArrowheads="1"/>
          </p:cNvSpPr>
          <p:nvPr/>
        </p:nvSpPr>
        <p:spPr bwMode="auto">
          <a:xfrm>
            <a:off x="1" y="25400"/>
            <a:ext cx="9182100" cy="667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Мониторинг защищенности прав </a:t>
            </a:r>
            <a:r>
              <a:rPr lang="ru-RU" dirty="0" smtClean="0">
                <a:solidFill>
                  <a:schemeClr val="bg1"/>
                </a:solidFill>
              </a:rPr>
              <a:t>потребителей </a:t>
            </a:r>
            <a:r>
              <a:rPr lang="ru-RU" sz="1000" dirty="0" smtClean="0">
                <a:solidFill>
                  <a:schemeClr val="bg1"/>
                </a:solidFill>
              </a:rPr>
              <a:t>(2 </a:t>
            </a:r>
            <a:r>
              <a:rPr lang="ru-RU" sz="1000" dirty="0">
                <a:solidFill>
                  <a:schemeClr val="bg1"/>
                </a:solidFill>
              </a:rPr>
              <a:t>из </a:t>
            </a:r>
            <a:r>
              <a:rPr lang="ru-RU" sz="1000" dirty="0" smtClean="0">
                <a:solidFill>
                  <a:schemeClr val="bg1"/>
                </a:solidFill>
              </a:rPr>
              <a:t>3)</a:t>
            </a:r>
            <a:endParaRPr lang="ru-RU" altLang="ru-RU" sz="1000" dirty="0">
              <a:solidFill>
                <a:schemeClr val="bg1"/>
              </a:solidFill>
            </a:endParaRPr>
          </a:p>
        </p:txBody>
      </p:sp>
      <p:graphicFrame>
        <p:nvGraphicFramePr>
          <p:cNvPr id="7" name="Диаграмма 6"/>
          <p:cNvGraphicFramePr/>
          <p:nvPr>
            <p:extLst>
              <p:ext uri="{D42A27DB-BD31-4B8C-83A1-F6EECF244321}">
                <p14:modId xmlns:p14="http://schemas.microsoft.com/office/powerpoint/2010/main" val="1570260417"/>
              </p:ext>
            </p:extLst>
          </p:nvPr>
        </p:nvGraphicFramePr>
        <p:xfrm>
          <a:off x="1668016" y="692696"/>
          <a:ext cx="6432376" cy="3384376"/>
        </p:xfrm>
        <a:graphic>
          <a:graphicData uri="http://schemas.openxmlformats.org/drawingml/2006/chart">
            <c:chart xmlns:c="http://schemas.openxmlformats.org/drawingml/2006/chart" xmlns:r="http://schemas.openxmlformats.org/officeDocument/2006/relationships" r:id="rId2"/>
          </a:graphicData>
        </a:graphic>
      </p:graphicFrame>
      <p:sp>
        <p:nvSpPr>
          <p:cNvPr id="2" name="Прямоугольник 1"/>
          <p:cNvSpPr/>
          <p:nvPr/>
        </p:nvSpPr>
        <p:spPr>
          <a:xfrm>
            <a:off x="46199" y="3137113"/>
            <a:ext cx="4572000" cy="400110"/>
          </a:xfrm>
          <a:prstGeom prst="rect">
            <a:avLst/>
          </a:prstGeom>
        </p:spPr>
        <p:txBody>
          <a:bodyPr>
            <a:spAutoFit/>
          </a:bodyPr>
          <a:lstStyle/>
          <a:p>
            <a:r>
              <a:rPr lang="ru-RU" sz="1000" i="1" dirty="0">
                <a:ea typeface="Times New Roman" panose="02020603050405020304" pitchFamily="18" charset="0"/>
                <a:cs typeface="Arial" panose="020B0604020202020204" pitchFamily="34" charset="0"/>
              </a:rPr>
              <a:t>* Рассчитано от числа горожан, имеющих опыт защиты своих потребительских прав</a:t>
            </a:r>
            <a:endParaRPr lang="ru-RU" sz="1000" dirty="0">
              <a:cs typeface="Arial" panose="020B0604020202020204" pitchFamily="34" charset="0"/>
            </a:endParaRPr>
          </a:p>
        </p:txBody>
      </p:sp>
      <p:graphicFrame>
        <p:nvGraphicFramePr>
          <p:cNvPr id="8" name="Диаграмма 7"/>
          <p:cNvGraphicFramePr/>
          <p:nvPr>
            <p:extLst>
              <p:ext uri="{D42A27DB-BD31-4B8C-83A1-F6EECF244321}">
                <p14:modId xmlns:p14="http://schemas.microsoft.com/office/powerpoint/2010/main" val="3712936929"/>
              </p:ext>
            </p:extLst>
          </p:nvPr>
        </p:nvGraphicFramePr>
        <p:xfrm>
          <a:off x="1668016" y="4077072"/>
          <a:ext cx="6432376" cy="2780928"/>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34150" y="3448145"/>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оцениваете успешность ваших действий?»</a:t>
            </a:r>
            <a:endParaRPr lang="ru-RU" sz="1000" dirty="0">
              <a:solidFill>
                <a:schemeClr val="tx1">
                  <a:lumMod val="50000"/>
                  <a:lumOff val="50000"/>
                </a:schemeClr>
              </a:solidFill>
              <a:cs typeface="Arial" panose="020B0604020202020204" pitchFamily="34" charset="0"/>
            </a:endParaRPr>
          </a:p>
        </p:txBody>
      </p:sp>
      <p:sp>
        <p:nvSpPr>
          <p:cNvPr id="6" name="Прямоугольник 5"/>
          <p:cNvSpPr/>
          <p:nvPr/>
        </p:nvSpPr>
        <p:spPr>
          <a:xfrm>
            <a:off x="54184" y="6216495"/>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как оцениваете уровень защиты прав предпринимателей в вашем районе?»</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1458112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23</a:t>
            </a:fld>
            <a:endParaRPr lang="ru-RU" altLang="ru-RU"/>
          </a:p>
        </p:txBody>
      </p:sp>
      <p:sp>
        <p:nvSpPr>
          <p:cNvPr id="4" name="Прямоугольник 6"/>
          <p:cNvSpPr>
            <a:spLocks noChangeArrowheads="1"/>
          </p:cNvSpPr>
          <p:nvPr/>
        </p:nvSpPr>
        <p:spPr bwMode="auto">
          <a:xfrm>
            <a:off x="1" y="25400"/>
            <a:ext cx="9182100" cy="667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Мониторинг защищенности прав </a:t>
            </a:r>
            <a:r>
              <a:rPr lang="ru-RU" dirty="0" smtClean="0">
                <a:solidFill>
                  <a:schemeClr val="bg1"/>
                </a:solidFill>
              </a:rPr>
              <a:t>потребителей </a:t>
            </a:r>
            <a:r>
              <a:rPr lang="ru-RU" sz="1000" dirty="0" smtClean="0">
                <a:solidFill>
                  <a:schemeClr val="bg1"/>
                </a:solidFill>
              </a:rPr>
              <a:t>(3 </a:t>
            </a:r>
            <a:r>
              <a:rPr lang="ru-RU" sz="1000" dirty="0">
                <a:solidFill>
                  <a:schemeClr val="bg1"/>
                </a:solidFill>
              </a:rPr>
              <a:t>из </a:t>
            </a:r>
            <a:r>
              <a:rPr lang="ru-RU" sz="1000" dirty="0" smtClean="0">
                <a:solidFill>
                  <a:schemeClr val="bg1"/>
                </a:solidFill>
              </a:rPr>
              <a:t>3)</a:t>
            </a:r>
            <a:endParaRPr lang="ru-RU" altLang="ru-RU" sz="1000" dirty="0">
              <a:solidFill>
                <a:schemeClr val="bg1"/>
              </a:solidFill>
            </a:endParaRPr>
          </a:p>
        </p:txBody>
      </p:sp>
      <p:graphicFrame>
        <p:nvGraphicFramePr>
          <p:cNvPr id="5" name="Диаграмма 4"/>
          <p:cNvGraphicFramePr/>
          <p:nvPr>
            <p:extLst>
              <p:ext uri="{D42A27DB-BD31-4B8C-83A1-F6EECF244321}">
                <p14:modId xmlns:p14="http://schemas.microsoft.com/office/powerpoint/2010/main" val="4225215620"/>
              </p:ext>
            </p:extLst>
          </p:nvPr>
        </p:nvGraphicFramePr>
        <p:xfrm>
          <a:off x="2627784" y="648072"/>
          <a:ext cx="5544616" cy="2780928"/>
        </p:xfrm>
        <a:graphic>
          <a:graphicData uri="http://schemas.openxmlformats.org/drawingml/2006/chart">
            <c:chart xmlns:c="http://schemas.openxmlformats.org/drawingml/2006/chart" xmlns:r="http://schemas.openxmlformats.org/officeDocument/2006/relationships" r:id="rId2"/>
          </a:graphicData>
        </a:graphic>
      </p:graphicFrame>
      <p:sp>
        <p:nvSpPr>
          <p:cNvPr id="6" name="Прямоугольник 5"/>
          <p:cNvSpPr/>
          <p:nvPr/>
        </p:nvSpPr>
        <p:spPr>
          <a:xfrm>
            <a:off x="33907" y="2924944"/>
            <a:ext cx="3601989" cy="553998"/>
          </a:xfrm>
          <a:prstGeom prst="rect">
            <a:avLst/>
          </a:prstGeom>
        </p:spPr>
        <p:txBody>
          <a:bodyPr wrap="square">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«Приходилось ли вам или вашим знакомым и близким защищать свои права как предпринимателям?»</a:t>
            </a:r>
            <a:endParaRPr lang="ru-RU" sz="1000" dirty="0">
              <a:solidFill>
                <a:schemeClr val="tx1">
                  <a:lumMod val="50000"/>
                  <a:lumOff val="50000"/>
                </a:schemeClr>
              </a:solidFill>
              <a:cs typeface="Arial" panose="020B0604020202020204" pitchFamily="34" charset="0"/>
            </a:endParaRPr>
          </a:p>
        </p:txBody>
      </p:sp>
      <p:graphicFrame>
        <p:nvGraphicFramePr>
          <p:cNvPr id="7" name="Диаграмма 6"/>
          <p:cNvGraphicFramePr/>
          <p:nvPr>
            <p:extLst>
              <p:ext uri="{D42A27DB-BD31-4B8C-83A1-F6EECF244321}">
                <p14:modId xmlns:p14="http://schemas.microsoft.com/office/powerpoint/2010/main" val="3204732783"/>
              </p:ext>
            </p:extLst>
          </p:nvPr>
        </p:nvGraphicFramePr>
        <p:xfrm>
          <a:off x="1740024" y="3473624"/>
          <a:ext cx="6432376" cy="3384376"/>
        </p:xfrm>
        <a:graphic>
          <a:graphicData uri="http://schemas.openxmlformats.org/drawingml/2006/chart">
            <c:chart xmlns:c="http://schemas.openxmlformats.org/drawingml/2006/chart" xmlns:r="http://schemas.openxmlformats.org/officeDocument/2006/relationships" r:id="rId3"/>
          </a:graphicData>
        </a:graphic>
      </p:graphicFrame>
      <p:sp>
        <p:nvSpPr>
          <p:cNvPr id="8" name="Прямоугольник 7"/>
          <p:cNvSpPr/>
          <p:nvPr/>
        </p:nvSpPr>
        <p:spPr>
          <a:xfrm>
            <a:off x="1" y="5930883"/>
            <a:ext cx="4572000" cy="623248"/>
          </a:xfrm>
          <a:prstGeom prst="rect">
            <a:avLst/>
          </a:prstGeom>
        </p:spPr>
        <p:txBody>
          <a:bodyPr>
            <a:spAutoFit/>
          </a:bodyPr>
          <a:lstStyle/>
          <a:p>
            <a:pPr algn="just">
              <a:lnSpc>
                <a:spcPct val="115000"/>
              </a:lnSpc>
              <a:spcAft>
                <a:spcPts val="0"/>
              </a:spcAft>
            </a:pPr>
            <a:r>
              <a:rPr lang="ru-RU" sz="1000" i="1" dirty="0">
                <a:ea typeface="Times New Roman" panose="02020603050405020304" pitchFamily="18" charset="0"/>
                <a:cs typeface="Arial" panose="020B0604020202020204" pitchFamily="34" charset="0"/>
              </a:rPr>
              <a:t>* Рассчитано от числа горожан, которые либо лично сами, либо кто-то из их ближайшего окружения имеют опыт защиты своих прав как предпринимателей</a:t>
            </a:r>
            <a:endParaRPr lang="ru-RU" sz="1000" dirty="0">
              <a:effectLst/>
              <a:ea typeface="Times New Roman" panose="02020603050405020304" pitchFamily="18" charset="0"/>
              <a:cs typeface="Arial" panose="020B0604020202020204" pitchFamily="34" charset="0"/>
            </a:endParaRPr>
          </a:p>
        </p:txBody>
      </p:sp>
      <p:sp>
        <p:nvSpPr>
          <p:cNvPr id="9" name="Прямоугольник 8"/>
          <p:cNvSpPr/>
          <p:nvPr/>
        </p:nvSpPr>
        <p:spPr>
          <a:xfrm>
            <a:off x="33907" y="6502514"/>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«Если да, то, как вы оцениваете успешность этих действий?»</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4106251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24</a:t>
            </a:fld>
            <a:endParaRPr lang="ru-RU" altLang="ru-RU"/>
          </a:p>
        </p:txBody>
      </p:sp>
      <p:sp>
        <p:nvSpPr>
          <p:cNvPr id="4" name="Объект 1"/>
          <p:cNvSpPr>
            <a:spLocks noGrp="1"/>
          </p:cNvSpPr>
          <p:nvPr>
            <p:ph/>
          </p:nvPr>
        </p:nvSpPr>
        <p:spPr>
          <a:xfrm>
            <a:off x="457200" y="764704"/>
            <a:ext cx="8229600" cy="5361459"/>
          </a:xfrm>
        </p:spPr>
        <p:txBody>
          <a:bodyPr anchor="ctr"/>
          <a:lstStyle/>
          <a:p>
            <a:pPr marL="0" indent="0">
              <a:buNone/>
            </a:pPr>
            <a:r>
              <a:rPr lang="ru-RU" dirty="0" smtClean="0">
                <a:solidFill>
                  <a:srgbClr val="0065BD"/>
                </a:solidFill>
                <a:latin typeface="Arial" panose="020B0604020202020204" pitchFamily="34" charset="0"/>
                <a:cs typeface="Arial" panose="020B0604020202020204" pitchFamily="34" charset="0"/>
              </a:rPr>
              <a:t>3. </a:t>
            </a:r>
            <a:r>
              <a:rPr lang="ru-RU" dirty="0">
                <a:solidFill>
                  <a:srgbClr val="0065BD"/>
                </a:solidFill>
                <a:latin typeface="Arial" panose="020B0604020202020204" pitchFamily="34" charset="0"/>
                <a:cs typeface="Arial" panose="020B0604020202020204" pitchFamily="34" charset="0"/>
              </a:rPr>
              <a:t>ДИНАМИКА   УДОВЛЕТВОРЕННОСТИ </a:t>
            </a:r>
            <a:r>
              <a:rPr lang="ru-RU" dirty="0" smtClean="0">
                <a:solidFill>
                  <a:srgbClr val="0065BD"/>
                </a:solidFill>
                <a:latin typeface="Arial" panose="020B0604020202020204" pitchFamily="34" charset="0"/>
                <a:cs typeface="Arial" panose="020B0604020202020204" pitchFamily="34" charset="0"/>
              </a:rPr>
              <a:t>ПОТРЕБИТЕЛЕЙ ТОВАРОВ</a:t>
            </a:r>
            <a:r>
              <a:rPr lang="ru-RU" dirty="0">
                <a:solidFill>
                  <a:srgbClr val="0065BD"/>
                </a:solidFill>
                <a:latin typeface="Arial" panose="020B0604020202020204" pitchFamily="34" charset="0"/>
                <a:cs typeface="Arial" panose="020B0604020202020204" pitchFamily="34" charset="0"/>
              </a:rPr>
              <a:t>, РАБОТ И УСЛУГ КАЧЕСТВОМ ТОВАРОВ, РАБОТ И УСЛУГ, ПРЕДОСТАВЛЯЕМЫХ СУБЪЕКТАМИ ЕСТЕСТВЕННЫХ МОНОПОЛИЙ </a:t>
            </a:r>
            <a:r>
              <a:rPr lang="ru-RU" dirty="0" smtClean="0">
                <a:solidFill>
                  <a:srgbClr val="0065BD"/>
                </a:solidFill>
                <a:latin typeface="Arial" panose="020B0604020202020204" pitchFamily="34" charset="0"/>
                <a:cs typeface="Arial" panose="020B0604020202020204" pitchFamily="34" charset="0"/>
              </a:rPr>
              <a:t>НА </a:t>
            </a:r>
            <a:r>
              <a:rPr lang="ru-RU" dirty="0">
                <a:solidFill>
                  <a:srgbClr val="0065BD"/>
                </a:solidFill>
                <a:latin typeface="Arial" panose="020B0604020202020204" pitchFamily="34" charset="0"/>
                <a:cs typeface="Arial" panose="020B0604020202020204" pitchFamily="34" charset="0"/>
              </a:rPr>
              <a:t>ВЫЯВЛЕННЫХ РЫНКАХ </a:t>
            </a:r>
          </a:p>
        </p:txBody>
      </p:sp>
    </p:spTree>
    <p:extLst>
      <p:ext uri="{BB962C8B-B14F-4D97-AF65-F5344CB8AC3E}">
        <p14:creationId xmlns:p14="http://schemas.microsoft.com/office/powerpoint/2010/main" val="927456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Удовлетворенность </a:t>
            </a:r>
            <a:r>
              <a:rPr lang="ru-RU" sz="1600" dirty="0">
                <a:latin typeface="Arial" panose="020B0604020202020204" pitchFamily="34" charset="0"/>
                <a:cs typeface="Arial" panose="020B0604020202020204" pitchFamily="34" charset="0"/>
              </a:rPr>
              <a:t>качеством работы естественных монополий в целом довольно высока, однако, в 2017 году уровень положительных оценок по большинству позиций снизился, а уровень неудовлетворительных ‑ повысился. Наиболее позитивно оценивается качество услуг по электроснабжению. Качество услуг телефонной связи, а также газоснабжения в целом оценивается положительно, но при этом уровень неудовлетворенности качеством этих услуг повысился. Те же негативные тенденции прослеживаются и относительно оценки качества услуг по газоснабжению и теплоснабжению. Услуги по вывозу ТБО в целом оценивается положительно, но в то же время уровень неудовлетворенности довольно высок. </a:t>
            </a: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Качество работы органов власти и официальных организаций по регулированию предоставления этих услуг населению в целом оценивается положительно. Наиболее позитивно оценивается работа госорганов по регулированию в сфере газоснабжения, электроснабжения, а также на рынке телефонной связи. Наименьшее удовлетворение вызывает работа органов власти по регулированию услуг по водоочистке. Схожа ситуация с оценкой качества работы органов власти и официальных организаций по регулированию услуг по вывозу ТБО. </a:t>
            </a:r>
          </a:p>
          <a:p>
            <a:pPr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Структура запросов на государственное регулирование рынков опрошенных жителей Нижегородской области в целом сохраняется, лидирует рынок продуктов питания. Выражен запрос на усиление государственного регулирования в сфере ЖКХ и коммунальных услуг. Также выражен запрос на повышение государственного регулирования на рынке медицинских услуг, товаров и лекарств. За последний год проявился запрос на определенный уровень государственного регулирования на рынке общественного транспорта, а также на топливном рынке.</a:t>
            </a:r>
            <a:endParaRPr lang="ru-RU" altLang="ru-RU" sz="1600" dirty="0" smtClean="0">
              <a:latin typeface="Arial" panose="020B0604020202020204" pitchFamily="34" charset="0"/>
              <a:cs typeface="Arial" panose="020B0604020202020204" pitchFamily="34" charset="0"/>
            </a:endParaRPr>
          </a:p>
        </p:txBody>
      </p:sp>
      <p:sp>
        <p:nvSpPr>
          <p:cNvPr id="20483"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E7A6AB-AE57-4018-9159-6E0FE05CB54F}" type="slidenum">
              <a:rPr lang="ru-RU" altLang="ru-RU" smtClean="0">
                <a:latin typeface="DendaNewLightC"/>
              </a:rPr>
              <a:pPr/>
              <a:t>25</a:t>
            </a:fld>
            <a:endParaRPr lang="ru-RU" altLang="ru-RU" smtClean="0">
              <a:latin typeface="DendaNewLightC"/>
            </a:endParaRPr>
          </a:p>
        </p:txBody>
      </p:sp>
      <p:sp>
        <p:nvSpPr>
          <p:cNvPr id="20484" name="Прямоугольник 6"/>
          <p:cNvSpPr>
            <a:spLocks noChangeArrowheads="1"/>
          </p:cNvSpPr>
          <p:nvPr/>
        </p:nvSpPr>
        <p:spPr bwMode="auto">
          <a:xfrm>
            <a:off x="1" y="0"/>
            <a:ext cx="918210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solidFill>
                  <a:schemeClr val="bg1"/>
                </a:solidFill>
              </a:rPr>
              <a:t>Удовлетворенность потребителей работой естественных монополий</a:t>
            </a:r>
          </a:p>
        </p:txBody>
      </p:sp>
    </p:spTree>
    <p:extLst>
      <p:ext uri="{BB962C8B-B14F-4D97-AF65-F5344CB8AC3E}">
        <p14:creationId xmlns:p14="http://schemas.microsoft.com/office/powerpoint/2010/main" val="214991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ъект 5"/>
          <p:cNvSpPr>
            <a:spLocks noGrp="1"/>
          </p:cNvSpPr>
          <p:nvPr>
            <p:ph/>
          </p:nvPr>
        </p:nvSpPr>
        <p:spPr bwMode="auto">
          <a:xfrm>
            <a:off x="149225" y="1210717"/>
            <a:ext cx="8828088"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Font typeface="Arial" panose="020B0604020202020204" pitchFamily="34" charset="0"/>
              <a:buNone/>
            </a:pPr>
            <a:r>
              <a:rPr lang="ru-RU" altLang="ru-RU" sz="1600" dirty="0" smtClean="0"/>
              <a:t>Оценка качества товаров, работ и услуг субъектов естественных монополий, %</a:t>
            </a:r>
          </a:p>
        </p:txBody>
      </p:sp>
      <p:sp>
        <p:nvSpPr>
          <p:cNvPr id="21507"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BEF9AE-F845-49EF-A626-F97BB3DEAB8B}" type="slidenum">
              <a:rPr lang="ru-RU" altLang="ru-RU" smtClean="0">
                <a:latin typeface="DendaNewLightC"/>
              </a:rPr>
              <a:pPr/>
              <a:t>26</a:t>
            </a:fld>
            <a:endParaRPr lang="ru-RU" altLang="ru-RU" smtClean="0">
              <a:latin typeface="DendaNewLightC"/>
            </a:endParaRPr>
          </a:p>
        </p:txBody>
      </p:sp>
      <p:sp>
        <p:nvSpPr>
          <p:cNvPr id="21508" name="Прямоугольник 6"/>
          <p:cNvSpPr>
            <a:spLocks noChangeArrowheads="1"/>
          </p:cNvSpPr>
          <p:nvPr/>
        </p:nvSpPr>
        <p:spPr bwMode="auto">
          <a:xfrm>
            <a:off x="1" y="0"/>
            <a:ext cx="91821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Оценка качества работы естественных </a:t>
            </a:r>
            <a:r>
              <a:rPr lang="ru-RU" altLang="ru-RU" dirty="0">
                <a:solidFill>
                  <a:schemeClr val="bg1"/>
                </a:solidFill>
              </a:rPr>
              <a:t>монополий</a:t>
            </a:r>
          </a:p>
        </p:txBody>
      </p:sp>
      <p:graphicFrame>
        <p:nvGraphicFramePr>
          <p:cNvPr id="5" name="Диаграмма 4"/>
          <p:cNvGraphicFramePr/>
          <p:nvPr>
            <p:extLst>
              <p:ext uri="{D42A27DB-BD31-4B8C-83A1-F6EECF244321}">
                <p14:modId xmlns:p14="http://schemas.microsoft.com/office/powerpoint/2010/main" val="4136101622"/>
              </p:ext>
            </p:extLst>
          </p:nvPr>
        </p:nvGraphicFramePr>
        <p:xfrm>
          <a:off x="0" y="1669256"/>
          <a:ext cx="3528392" cy="406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Диаграмма 9"/>
          <p:cNvGraphicFramePr/>
          <p:nvPr>
            <p:extLst>
              <p:ext uri="{D42A27DB-BD31-4B8C-83A1-F6EECF244321}">
                <p14:modId xmlns:p14="http://schemas.microsoft.com/office/powerpoint/2010/main" val="255997745"/>
              </p:ext>
            </p:extLst>
          </p:nvPr>
        </p:nvGraphicFramePr>
        <p:xfrm>
          <a:off x="5615608" y="1669256"/>
          <a:ext cx="3528392" cy="40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4264269162"/>
              </p:ext>
            </p:extLst>
          </p:nvPr>
        </p:nvGraphicFramePr>
        <p:xfrm>
          <a:off x="3347864" y="2242343"/>
          <a:ext cx="2376264" cy="2539033"/>
        </p:xfrm>
        <a:graphic>
          <a:graphicData uri="http://schemas.openxmlformats.org/drawingml/2006/table">
            <a:tbl>
              <a:tblPr>
                <a:tableStyleId>{5C22544A-7EE6-4342-B048-85BDC9FD1C3A}</a:tableStyleId>
              </a:tblPr>
              <a:tblGrid>
                <a:gridCol w="2376264">
                  <a:extLst>
                    <a:ext uri="{9D8B030D-6E8A-4147-A177-3AD203B41FA5}">
                      <a16:colId xmlns="" xmlns:a16="http://schemas.microsoft.com/office/drawing/2014/main" val="2021181172"/>
                    </a:ext>
                  </a:extLst>
                </a:gridCol>
              </a:tblGrid>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Водоснабжение, водоотведение</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587273845"/>
                  </a:ext>
                </a:extLst>
              </a:tr>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Водоочистка</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682079501"/>
                  </a:ext>
                </a:extLst>
              </a:tr>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Газоснабжение</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577652710"/>
                  </a:ext>
                </a:extLst>
              </a:tr>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Электроснабжение</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806001765"/>
                  </a:ext>
                </a:extLst>
              </a:tr>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Теплоснабжение</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36505638"/>
                  </a:ext>
                </a:extLst>
              </a:tr>
              <a:tr h="356709">
                <a:tc>
                  <a:txBody>
                    <a:bodyPr/>
                    <a:lstStyle/>
                    <a:p>
                      <a:pPr algn="ctr" fontAlgn="ctr"/>
                      <a:r>
                        <a:rPr lang="ru-RU" sz="1200" u="none" strike="noStrike" dirty="0">
                          <a:effectLst/>
                          <a:latin typeface="Arial" panose="020B0604020202020204" pitchFamily="34" charset="0"/>
                          <a:cs typeface="Arial" panose="020B0604020202020204" pitchFamily="34" charset="0"/>
                        </a:rPr>
                        <a:t>Телефонная связь</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874313959"/>
                  </a:ext>
                </a:extLst>
              </a:tr>
              <a:tr h="398779">
                <a:tc>
                  <a:txBody>
                    <a:bodyPr/>
                    <a:lstStyle/>
                    <a:p>
                      <a:pPr algn="ctr" fontAlgn="ctr"/>
                      <a:r>
                        <a:rPr lang="ru-RU" sz="1200" u="none" strike="noStrike" dirty="0">
                          <a:effectLst/>
                          <a:latin typeface="Arial" panose="020B0604020202020204" pitchFamily="34" charset="0"/>
                          <a:cs typeface="Arial" panose="020B0604020202020204" pitchFamily="34" charset="0"/>
                        </a:rPr>
                        <a:t>Вывоз твердых бытовых коммунальных отходов</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249818530"/>
                  </a:ext>
                </a:extLst>
              </a:tr>
            </a:tbl>
          </a:graphicData>
        </a:graphic>
      </p:graphicFrame>
      <p:sp>
        <p:nvSpPr>
          <p:cNvPr id="7" name="Прямоугольник 6"/>
          <p:cNvSpPr/>
          <p:nvPr/>
        </p:nvSpPr>
        <p:spPr>
          <a:xfrm>
            <a:off x="-1" y="6309320"/>
            <a:ext cx="8748465" cy="246221"/>
          </a:xfrm>
          <a:prstGeom prst="rect">
            <a:avLst/>
          </a:prstGeom>
        </p:spPr>
        <p:txBody>
          <a:bodyPr wrap="square">
            <a:spAutoFit/>
          </a:bodyPr>
          <a:lstStyle/>
          <a:p>
            <a:pPr>
              <a:defRPr/>
            </a:pPr>
            <a:r>
              <a:rPr lang="ru-RU" sz="1000" i="1" dirty="0">
                <a:solidFill>
                  <a:schemeClr val="tx1">
                    <a:lumMod val="50000"/>
                    <a:lumOff val="50000"/>
                  </a:schemeClr>
                </a:solidFill>
              </a:rPr>
              <a:t>Д</a:t>
            </a:r>
            <a:r>
              <a:rPr lang="ru-RU" sz="1000" i="1" dirty="0" smtClean="0">
                <a:solidFill>
                  <a:schemeClr val="tx1">
                    <a:lumMod val="50000"/>
                    <a:lumOff val="50000"/>
                  </a:schemeClr>
                </a:solidFill>
              </a:rPr>
              <a:t>ается </a:t>
            </a:r>
            <a:r>
              <a:rPr lang="ru-RU" sz="1000" i="1" dirty="0">
                <a:solidFill>
                  <a:schemeClr val="tx1">
                    <a:lumMod val="50000"/>
                    <a:lumOff val="50000"/>
                  </a:schemeClr>
                </a:solidFill>
              </a:rPr>
              <a:t>распределение ответов на вопрос «Оцените качество товаров, работ и  услуг субъектов естественных монополий»</a:t>
            </a:r>
            <a:endParaRPr lang="ru-RU" sz="1000" dirty="0">
              <a:solidFill>
                <a:schemeClr val="tx1">
                  <a:lumMod val="50000"/>
                  <a:lumOff val="50000"/>
                </a:schemeClr>
              </a:solidFill>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ъект 5"/>
          <p:cNvSpPr>
            <a:spLocks noGrp="1"/>
          </p:cNvSpPr>
          <p:nvPr>
            <p:ph/>
          </p:nvPr>
        </p:nvSpPr>
        <p:spPr bwMode="auto">
          <a:xfrm>
            <a:off x="468313" y="908720"/>
            <a:ext cx="8229600" cy="560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Font typeface="Arial" panose="020B0604020202020204" pitchFamily="34" charset="0"/>
              <a:buNone/>
            </a:pPr>
            <a:r>
              <a:rPr lang="ru-RU" altLang="ru-RU" sz="1600" dirty="0" smtClean="0"/>
              <a:t>Рынки товаров, работ, услуг, которые в первую очередь должны </a:t>
            </a:r>
            <a:br>
              <a:rPr lang="ru-RU" altLang="ru-RU" sz="1600" dirty="0" smtClean="0"/>
            </a:br>
            <a:r>
              <a:rPr lang="ru-RU" altLang="ru-RU" sz="1600" dirty="0" smtClean="0"/>
              <a:t>контролироваться местными госорганами в районе, %</a:t>
            </a:r>
          </a:p>
          <a:p>
            <a:pPr marL="0" indent="0" algn="ctr">
              <a:buFont typeface="Arial" panose="020B0604020202020204" pitchFamily="34" charset="0"/>
              <a:buNone/>
            </a:pPr>
            <a:endParaRPr lang="ru-RU" altLang="ru-RU" sz="1600" dirty="0" smtClean="0"/>
          </a:p>
        </p:txBody>
      </p:sp>
      <p:sp>
        <p:nvSpPr>
          <p:cNvPr id="22531"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69D090-9283-438B-B681-E21ADD5451D2}" type="slidenum">
              <a:rPr lang="ru-RU" altLang="ru-RU" smtClean="0">
                <a:latin typeface="DendaNewLightC"/>
              </a:rPr>
              <a:pPr/>
              <a:t>27</a:t>
            </a:fld>
            <a:endParaRPr lang="ru-RU" altLang="ru-RU" smtClean="0">
              <a:latin typeface="DendaNewLightC"/>
            </a:endParaRPr>
          </a:p>
        </p:txBody>
      </p:sp>
      <p:sp>
        <p:nvSpPr>
          <p:cNvPr id="22532"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cs typeface="Arial" panose="020B0604020202020204" pitchFamily="34" charset="0"/>
              </a:rPr>
              <a:t>Структура запросов на государственное регулирование рынков</a:t>
            </a:r>
            <a:endParaRPr lang="ru-RU" altLang="ru-RU" dirty="0">
              <a:solidFill>
                <a:schemeClr val="bg1"/>
              </a:solidFill>
            </a:endParaRPr>
          </a:p>
        </p:txBody>
      </p:sp>
      <p:sp>
        <p:nvSpPr>
          <p:cNvPr id="22533" name="Прямоугольник 1"/>
          <p:cNvSpPr>
            <a:spLocks noChangeArrowheads="1"/>
          </p:cNvSpPr>
          <p:nvPr/>
        </p:nvSpPr>
        <p:spPr bwMode="auto">
          <a:xfrm>
            <a:off x="22226" y="6309320"/>
            <a:ext cx="86756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ru-RU" altLang="ru-RU" sz="1000" i="1" dirty="0" smtClean="0">
                <a:solidFill>
                  <a:schemeClr val="tx1">
                    <a:lumMod val="50000"/>
                    <a:lumOff val="50000"/>
                  </a:schemeClr>
                </a:solidFill>
                <a:cs typeface="Arial" panose="020B0604020202020204" pitchFamily="34" charset="0"/>
              </a:rPr>
              <a:t>Дается </a:t>
            </a:r>
            <a:r>
              <a:rPr lang="ru-RU" altLang="ru-RU" sz="1000" i="1" dirty="0">
                <a:solidFill>
                  <a:schemeClr val="tx1">
                    <a:lumMod val="50000"/>
                    <a:lumOff val="50000"/>
                  </a:schemeClr>
                </a:solidFill>
                <a:cs typeface="Arial" panose="020B0604020202020204" pitchFamily="34" charset="0"/>
              </a:rPr>
              <a:t>распределение ответов на вопрос «Рынки, каких товаров, работ, услуг в вашем районе в первую очередь должны контролироваться местными госорганами</a:t>
            </a:r>
            <a:r>
              <a:rPr lang="ru-RU" altLang="ru-RU" sz="1000" i="1" dirty="0" smtClean="0">
                <a:solidFill>
                  <a:schemeClr val="tx1">
                    <a:lumMod val="50000"/>
                    <a:lumOff val="50000"/>
                  </a:schemeClr>
                </a:solidFill>
                <a:cs typeface="Arial" panose="020B0604020202020204" pitchFamily="34" charset="0"/>
              </a:rPr>
              <a:t>?»</a:t>
            </a:r>
            <a:endParaRPr lang="ru-RU" altLang="ru-RU" sz="1000" dirty="0">
              <a:solidFill>
                <a:schemeClr val="tx1">
                  <a:lumMod val="50000"/>
                  <a:lumOff val="50000"/>
                </a:schemeClr>
              </a:solidFill>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968031778"/>
              </p:ext>
            </p:extLst>
          </p:nvPr>
        </p:nvGraphicFramePr>
        <p:xfrm>
          <a:off x="1415304" y="1570830"/>
          <a:ext cx="6313393" cy="3716340"/>
        </p:xfrm>
        <a:graphic>
          <a:graphicData uri="http://schemas.openxmlformats.org/drawingml/2006/table">
            <a:tbl>
              <a:tblPr/>
              <a:tblGrid>
                <a:gridCol w="5335261">
                  <a:extLst>
                    <a:ext uri="{9D8B030D-6E8A-4147-A177-3AD203B41FA5}">
                      <a16:colId xmlns="" xmlns:a16="http://schemas.microsoft.com/office/drawing/2014/main" val="1723235505"/>
                    </a:ext>
                  </a:extLst>
                </a:gridCol>
                <a:gridCol w="525794">
                  <a:extLst>
                    <a:ext uri="{9D8B030D-6E8A-4147-A177-3AD203B41FA5}">
                      <a16:colId xmlns="" xmlns:a16="http://schemas.microsoft.com/office/drawing/2014/main" val="4216688600"/>
                    </a:ext>
                  </a:extLst>
                </a:gridCol>
                <a:gridCol w="452338">
                  <a:extLst>
                    <a:ext uri="{9D8B030D-6E8A-4147-A177-3AD203B41FA5}">
                      <a16:colId xmlns="" xmlns:a16="http://schemas.microsoft.com/office/drawing/2014/main" val="2446888407"/>
                    </a:ext>
                  </a:extLst>
                </a:gridCol>
              </a:tblGrid>
              <a:tr h="145441">
                <a:tc>
                  <a:txBody>
                    <a:bodyPr/>
                    <a:lstStyle/>
                    <a:p>
                      <a:pPr algn="ctr" rtl="0" fontAlgn="ctr"/>
                      <a:r>
                        <a:rPr lang="ru-RU" sz="1000" b="1" i="0" u="none" strike="noStrike">
                          <a:solidFill>
                            <a:srgbClr val="FFFFFF"/>
                          </a:solidFill>
                          <a:effectLst/>
                          <a:latin typeface="Arial" panose="020B0604020202020204" pitchFamily="34" charset="0"/>
                        </a:rPr>
                        <a:t>Рынки</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a:txBody>
                    <a:bodyPr/>
                    <a:lstStyle/>
                    <a:p>
                      <a:pPr algn="ctr" rtl="0" fontAlgn="ctr"/>
                      <a:r>
                        <a:rPr lang="ru-RU" sz="1000" b="1" i="0" u="none" strike="noStrike" dirty="0">
                          <a:solidFill>
                            <a:srgbClr val="FFFFFF"/>
                          </a:solidFill>
                          <a:effectLst/>
                          <a:latin typeface="Arial" panose="020B0604020202020204" pitchFamily="34" charset="0"/>
                        </a:rPr>
                        <a:t>2016</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a:txBody>
                    <a:bodyPr/>
                    <a:lstStyle/>
                    <a:p>
                      <a:pPr algn="ctr" rtl="0" fontAlgn="ctr"/>
                      <a:r>
                        <a:rPr lang="ru-RU" sz="1000" b="1" i="0" u="none" strike="noStrike" dirty="0">
                          <a:solidFill>
                            <a:srgbClr val="FFFFFF"/>
                          </a:solidFill>
                          <a:effectLst/>
                          <a:latin typeface="Arial" panose="020B0604020202020204" pitchFamily="34" charset="0"/>
                        </a:rPr>
                        <a:t>2017</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extLst>
                  <a:ext uri="{0D108BD9-81ED-4DB2-BD59-A6C34878D82A}">
                    <a16:rowId xmlns="" xmlns:a16="http://schemas.microsoft.com/office/drawing/2014/main" val="1865434655"/>
                  </a:ext>
                </a:extLst>
              </a:tr>
              <a:tr h="145441">
                <a:tc>
                  <a:txBody>
                    <a:bodyPr/>
                    <a:lstStyle/>
                    <a:p>
                      <a:pPr algn="l" rtl="0" fontAlgn="ctr"/>
                      <a:r>
                        <a:rPr lang="ru-RU" sz="1000" b="0" i="0" u="none" strike="noStrike">
                          <a:solidFill>
                            <a:srgbClr val="000000"/>
                          </a:solidFill>
                          <a:effectLst/>
                          <a:latin typeface="Arial" panose="020B0604020202020204" pitchFamily="34" charset="0"/>
                        </a:rPr>
                        <a:t>Продукты питания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5A8AC6"/>
                    </a:solidFill>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779ED0"/>
                    </a:solidFill>
                  </a:tcPr>
                </a:tc>
                <a:extLst>
                  <a:ext uri="{0D108BD9-81ED-4DB2-BD59-A6C34878D82A}">
                    <a16:rowId xmlns="" xmlns:a16="http://schemas.microsoft.com/office/drawing/2014/main" val="737278915"/>
                  </a:ext>
                </a:extLst>
              </a:tr>
              <a:tr h="145441">
                <a:tc>
                  <a:txBody>
                    <a:bodyPr/>
                    <a:lstStyle/>
                    <a:p>
                      <a:pPr algn="l" rtl="0" fontAlgn="ctr"/>
                      <a:r>
                        <a:rPr lang="ru-RU" sz="1000" b="0" i="0" u="none" strike="noStrike">
                          <a:solidFill>
                            <a:srgbClr val="000000"/>
                          </a:solidFill>
                          <a:effectLst/>
                          <a:latin typeface="Arial" panose="020B0604020202020204" pitchFamily="34" charset="0"/>
                        </a:rPr>
                        <a:t>ЖКХ, коммунальные услуги</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8D7ED"/>
                    </a:solidFill>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87AAD6"/>
                    </a:solidFill>
                  </a:tcPr>
                </a:tc>
                <a:extLst>
                  <a:ext uri="{0D108BD9-81ED-4DB2-BD59-A6C34878D82A}">
                    <a16:rowId xmlns="" xmlns:a16="http://schemas.microsoft.com/office/drawing/2014/main" val="2271984700"/>
                  </a:ext>
                </a:extLst>
              </a:tr>
              <a:tr h="145441">
                <a:tc>
                  <a:txBody>
                    <a:bodyPr/>
                    <a:lstStyle/>
                    <a:p>
                      <a:pPr algn="l" rtl="0" fontAlgn="ctr"/>
                      <a:r>
                        <a:rPr lang="ru-RU" sz="1000" b="0" i="0" u="none" strike="noStrike">
                          <a:solidFill>
                            <a:srgbClr val="000000"/>
                          </a:solidFill>
                          <a:effectLst/>
                          <a:latin typeface="Arial" panose="020B0604020202020204" pitchFamily="34" charset="0"/>
                        </a:rPr>
                        <a:t>Медицинские услуги</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CF1FA"/>
                    </a:solidFill>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B8CCE7"/>
                    </a:solidFill>
                  </a:tcPr>
                </a:tc>
                <a:extLst>
                  <a:ext uri="{0D108BD9-81ED-4DB2-BD59-A6C34878D82A}">
                    <a16:rowId xmlns="" xmlns:a16="http://schemas.microsoft.com/office/drawing/2014/main" val="1384992571"/>
                  </a:ext>
                </a:extLst>
              </a:tr>
              <a:tr h="145441">
                <a:tc>
                  <a:txBody>
                    <a:bodyPr/>
                    <a:lstStyle/>
                    <a:p>
                      <a:pPr algn="l" rtl="0" fontAlgn="ctr"/>
                      <a:r>
                        <a:rPr lang="ru-RU" sz="1000" b="0" i="0" u="none" strike="noStrike">
                          <a:solidFill>
                            <a:srgbClr val="000000"/>
                          </a:solidFill>
                          <a:effectLst/>
                          <a:latin typeface="Arial" panose="020B0604020202020204" pitchFamily="34" charset="0"/>
                        </a:rPr>
                        <a:t>Медицинские товары, лекарства</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4F7FD"/>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8E3F3"/>
                    </a:solidFill>
                  </a:tcPr>
                </a:tc>
                <a:extLst>
                  <a:ext uri="{0D108BD9-81ED-4DB2-BD59-A6C34878D82A}">
                    <a16:rowId xmlns="" xmlns:a16="http://schemas.microsoft.com/office/drawing/2014/main" val="1372059205"/>
                  </a:ext>
                </a:extLst>
              </a:tr>
              <a:tr h="145441">
                <a:tc>
                  <a:txBody>
                    <a:bodyPr/>
                    <a:lstStyle/>
                    <a:p>
                      <a:pPr algn="l" rtl="0" fontAlgn="ctr"/>
                      <a:r>
                        <a:rPr lang="ru-RU" sz="1000" b="0" i="0" u="none" strike="noStrike">
                          <a:solidFill>
                            <a:srgbClr val="000000"/>
                          </a:solidFill>
                          <a:effectLst/>
                          <a:latin typeface="Arial" panose="020B0604020202020204" pitchFamily="34" charset="0"/>
                        </a:rPr>
                        <a:t>Общественный транспорт</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0,3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173"/>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0F4FB"/>
                    </a:solidFill>
                  </a:tcPr>
                </a:tc>
                <a:extLst>
                  <a:ext uri="{0D108BD9-81ED-4DB2-BD59-A6C34878D82A}">
                    <a16:rowId xmlns="" xmlns:a16="http://schemas.microsoft.com/office/drawing/2014/main" val="1591912636"/>
                  </a:ext>
                </a:extLst>
              </a:tr>
              <a:tr h="145441">
                <a:tc>
                  <a:txBody>
                    <a:bodyPr/>
                    <a:lstStyle/>
                    <a:p>
                      <a:pPr algn="l" rtl="0" fontAlgn="ctr"/>
                      <a:r>
                        <a:rPr lang="ru-RU" sz="1000" b="0" i="0" u="none" strike="noStrike">
                          <a:solidFill>
                            <a:srgbClr val="000000"/>
                          </a:solidFill>
                          <a:effectLst/>
                          <a:latin typeface="Arial" panose="020B0604020202020204" pitchFamily="34" charset="0"/>
                        </a:rPr>
                        <a:t>Алкогольная продукция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0F4FB"/>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4F7FD"/>
                    </a:solidFill>
                  </a:tcPr>
                </a:tc>
                <a:extLst>
                  <a:ext uri="{0D108BD9-81ED-4DB2-BD59-A6C34878D82A}">
                    <a16:rowId xmlns="" xmlns:a16="http://schemas.microsoft.com/office/drawing/2014/main" val="148873923"/>
                  </a:ext>
                </a:extLst>
              </a:tr>
              <a:tr h="145441">
                <a:tc>
                  <a:txBody>
                    <a:bodyPr/>
                    <a:lstStyle/>
                    <a:p>
                      <a:pPr algn="l" rtl="0" fontAlgn="ctr"/>
                      <a:r>
                        <a:rPr lang="ru-RU" sz="1000" b="0" i="0" u="none" strike="noStrike">
                          <a:solidFill>
                            <a:srgbClr val="000000"/>
                          </a:solidFill>
                          <a:effectLst/>
                          <a:latin typeface="Arial" panose="020B0604020202020204" pitchFamily="34" charset="0"/>
                        </a:rPr>
                        <a:t>Бензин, топливо</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4F7FD"/>
                    </a:solidFill>
                  </a:tcPr>
                </a:tc>
                <a:extLst>
                  <a:ext uri="{0D108BD9-81ED-4DB2-BD59-A6C34878D82A}">
                    <a16:rowId xmlns="" xmlns:a16="http://schemas.microsoft.com/office/drawing/2014/main" val="412447214"/>
                  </a:ext>
                </a:extLst>
              </a:tr>
              <a:tr h="145441">
                <a:tc>
                  <a:txBody>
                    <a:bodyPr/>
                    <a:lstStyle/>
                    <a:p>
                      <a:pPr algn="l" rtl="0" fontAlgn="ctr"/>
                      <a:r>
                        <a:rPr lang="ru-RU" sz="1000" b="0" i="0" u="none" strike="noStrike">
                          <a:solidFill>
                            <a:srgbClr val="000000"/>
                          </a:solidFill>
                          <a:effectLst/>
                          <a:latin typeface="Arial" panose="020B0604020202020204" pitchFamily="34" charset="0"/>
                        </a:rPr>
                        <a:t>Образование</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4F7FD"/>
                    </a:solidFill>
                  </a:tcPr>
                </a:tc>
                <a:extLst>
                  <a:ext uri="{0D108BD9-81ED-4DB2-BD59-A6C34878D82A}">
                    <a16:rowId xmlns="" xmlns:a16="http://schemas.microsoft.com/office/drawing/2014/main" val="1208342672"/>
                  </a:ext>
                </a:extLst>
              </a:tr>
              <a:tr h="145441">
                <a:tc>
                  <a:txBody>
                    <a:bodyPr/>
                    <a:lstStyle/>
                    <a:p>
                      <a:pPr algn="l" rtl="0" fontAlgn="ctr"/>
                      <a:r>
                        <a:rPr lang="ru-RU" sz="1000" b="0" i="0" u="none" strike="noStrike">
                          <a:solidFill>
                            <a:srgbClr val="000000"/>
                          </a:solidFill>
                          <a:effectLst/>
                          <a:latin typeface="Arial" panose="020B0604020202020204" pitchFamily="34" charset="0"/>
                        </a:rPr>
                        <a:t>Теплоснабжение, отопление</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FAFE"/>
                    </a:solidFill>
                  </a:tcPr>
                </a:tc>
                <a:extLst>
                  <a:ext uri="{0D108BD9-81ED-4DB2-BD59-A6C34878D82A}">
                    <a16:rowId xmlns="" xmlns:a16="http://schemas.microsoft.com/office/drawing/2014/main" val="2124635443"/>
                  </a:ext>
                </a:extLst>
              </a:tr>
              <a:tr h="145441">
                <a:tc>
                  <a:txBody>
                    <a:bodyPr/>
                    <a:lstStyle/>
                    <a:p>
                      <a:pPr algn="l" rtl="0" fontAlgn="ctr"/>
                      <a:r>
                        <a:rPr lang="ru-RU" sz="1000" b="0" i="0" u="none" strike="noStrike">
                          <a:solidFill>
                            <a:srgbClr val="000000"/>
                          </a:solidFill>
                          <a:effectLst/>
                          <a:latin typeface="Arial" panose="020B0604020202020204" pitchFamily="34" charset="0"/>
                        </a:rPr>
                        <a:t>Торговля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FAFE"/>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FAFE"/>
                    </a:solidFill>
                  </a:tcPr>
                </a:tc>
                <a:extLst>
                  <a:ext uri="{0D108BD9-81ED-4DB2-BD59-A6C34878D82A}">
                    <a16:rowId xmlns="" xmlns:a16="http://schemas.microsoft.com/office/drawing/2014/main" val="3222194281"/>
                  </a:ext>
                </a:extLst>
              </a:tr>
              <a:tr h="145441">
                <a:tc>
                  <a:txBody>
                    <a:bodyPr/>
                    <a:lstStyle/>
                    <a:p>
                      <a:pPr algn="l" rtl="0" fontAlgn="ctr"/>
                      <a:r>
                        <a:rPr lang="ru-RU" sz="1000" b="0" i="0" u="none" strike="noStrike">
                          <a:solidFill>
                            <a:srgbClr val="000000"/>
                          </a:solidFill>
                          <a:effectLst/>
                          <a:latin typeface="Arial" panose="020B0604020202020204" pitchFamily="34" charset="0"/>
                        </a:rPr>
                        <a:t>Водоснабжение, качество воды</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0,3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173"/>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4000932864"/>
                  </a:ext>
                </a:extLst>
              </a:tr>
              <a:tr h="145441">
                <a:tc>
                  <a:txBody>
                    <a:bodyPr/>
                    <a:lstStyle/>
                    <a:p>
                      <a:pPr algn="l" rtl="0" fontAlgn="ctr"/>
                      <a:r>
                        <a:rPr lang="ru-RU" sz="1000" b="0" i="0" u="none" strike="noStrike">
                          <a:solidFill>
                            <a:srgbClr val="000000"/>
                          </a:solidFill>
                          <a:effectLst/>
                          <a:latin typeface="Arial" panose="020B0604020202020204" pitchFamily="34" charset="0"/>
                        </a:rPr>
                        <a:t>Газоснабжение</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0E9F6"/>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2452268808"/>
                  </a:ext>
                </a:extLst>
              </a:tr>
              <a:tr h="50271">
                <a:tc>
                  <a:txBody>
                    <a:bodyPr/>
                    <a:lstStyle/>
                    <a:p>
                      <a:pPr algn="l" rtl="0" fontAlgn="ctr"/>
                      <a:r>
                        <a:rPr lang="ru-RU" sz="1000" b="0" i="0" u="none" strike="noStrike">
                          <a:solidFill>
                            <a:srgbClr val="000000"/>
                          </a:solidFill>
                          <a:effectLst/>
                          <a:latin typeface="Arial" panose="020B0604020202020204" pitchFamily="34" charset="0"/>
                        </a:rPr>
                        <a:t>Общественное питание и услуги (парикмахерские, химчистка, ателье и т.п.)</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327984099"/>
                  </a:ext>
                </a:extLst>
              </a:tr>
              <a:tr h="145441">
                <a:tc>
                  <a:txBody>
                    <a:bodyPr/>
                    <a:lstStyle/>
                    <a:p>
                      <a:pPr algn="l" rtl="0" fontAlgn="ctr"/>
                      <a:r>
                        <a:rPr lang="ru-RU" sz="1000" b="0" i="0" u="none" strike="noStrike">
                          <a:solidFill>
                            <a:srgbClr val="000000"/>
                          </a:solidFill>
                          <a:effectLst/>
                          <a:latin typeface="Arial" panose="020B0604020202020204" pitchFamily="34" charset="0"/>
                        </a:rPr>
                        <a:t>Рынок жилищного строительства</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3092518568"/>
                  </a:ext>
                </a:extLst>
              </a:tr>
              <a:tr h="145441">
                <a:tc>
                  <a:txBody>
                    <a:bodyPr/>
                    <a:lstStyle/>
                    <a:p>
                      <a:pPr algn="l" rtl="0" fontAlgn="ctr"/>
                      <a:r>
                        <a:rPr lang="ru-RU" sz="1000" b="0" i="0" u="none" strike="noStrike">
                          <a:solidFill>
                            <a:srgbClr val="000000"/>
                          </a:solidFill>
                          <a:effectLst/>
                          <a:latin typeface="Arial" panose="020B0604020202020204" pitchFamily="34" charset="0"/>
                        </a:rPr>
                        <a:t>Социальное обслуживание населения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0,2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696B"/>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2417095609"/>
                  </a:ext>
                </a:extLst>
              </a:tr>
              <a:tr h="145441">
                <a:tc>
                  <a:txBody>
                    <a:bodyPr/>
                    <a:lstStyle/>
                    <a:p>
                      <a:pPr algn="l" rtl="0" fontAlgn="ctr"/>
                      <a:r>
                        <a:rPr lang="ru-RU" sz="1000" b="0" i="0" u="none" strike="noStrike">
                          <a:solidFill>
                            <a:srgbClr val="000000"/>
                          </a:solidFill>
                          <a:effectLst/>
                          <a:latin typeface="Arial" panose="020B0604020202020204" pitchFamily="34" charset="0"/>
                        </a:rPr>
                        <a:t>Товары первой необходимости</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3838272829"/>
                  </a:ext>
                </a:extLst>
              </a:tr>
              <a:tr h="145441">
                <a:tc>
                  <a:txBody>
                    <a:bodyPr/>
                    <a:lstStyle/>
                    <a:p>
                      <a:pPr algn="l" rtl="0" fontAlgn="ctr"/>
                      <a:r>
                        <a:rPr lang="ru-RU" sz="1000" b="0" i="0" u="none" strike="noStrike">
                          <a:solidFill>
                            <a:srgbClr val="000000"/>
                          </a:solidFill>
                          <a:effectLst/>
                          <a:latin typeface="Arial" panose="020B0604020202020204" pitchFamily="34" charset="0"/>
                        </a:rPr>
                        <a:t>Товары, услуги и питание для детей</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8793874"/>
                  </a:ext>
                </a:extLst>
              </a:tr>
              <a:tr h="145441">
                <a:tc>
                  <a:txBody>
                    <a:bodyPr/>
                    <a:lstStyle/>
                    <a:p>
                      <a:pPr algn="l" rtl="0" fontAlgn="ctr"/>
                      <a:r>
                        <a:rPr lang="ru-RU" sz="1000" b="0" i="0" u="none" strike="noStrike">
                          <a:solidFill>
                            <a:srgbClr val="000000"/>
                          </a:solidFill>
                          <a:effectLst/>
                          <a:latin typeface="Arial" panose="020B0604020202020204" pitchFamily="34" charset="0"/>
                        </a:rPr>
                        <a:t>Электроэнергия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0,3</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173"/>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1254533333"/>
                  </a:ext>
                </a:extLst>
              </a:tr>
              <a:tr h="145441">
                <a:tc>
                  <a:txBody>
                    <a:bodyPr/>
                    <a:lstStyle/>
                    <a:p>
                      <a:pPr algn="l" rtl="0" fontAlgn="ctr"/>
                      <a:r>
                        <a:rPr lang="ru-RU" sz="1000" b="0" i="0" u="none" strike="noStrike">
                          <a:solidFill>
                            <a:srgbClr val="000000"/>
                          </a:solidFill>
                          <a:effectLst/>
                          <a:latin typeface="Arial" panose="020B0604020202020204" pitchFamily="34" charset="0"/>
                        </a:rPr>
                        <a:t>Дороги и их ремонт</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extLst>
                  <a:ext uri="{0D108BD9-81ED-4DB2-BD59-A6C34878D82A}">
                    <a16:rowId xmlns="" xmlns:a16="http://schemas.microsoft.com/office/drawing/2014/main" val="795498259"/>
                  </a:ext>
                </a:extLst>
              </a:tr>
              <a:tr h="145441">
                <a:tc>
                  <a:txBody>
                    <a:bodyPr/>
                    <a:lstStyle/>
                    <a:p>
                      <a:pPr algn="l" rtl="0" fontAlgn="ctr"/>
                      <a:r>
                        <a:rPr lang="ru-RU" sz="1000" b="0" i="0" u="none" strike="noStrike">
                          <a:solidFill>
                            <a:srgbClr val="000000"/>
                          </a:solidFill>
                          <a:effectLst/>
                          <a:latin typeface="Arial" panose="020B0604020202020204" pitchFamily="34" charset="0"/>
                        </a:rPr>
                        <a:t>Сельскохозяйственная продукция</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extLst>
                  <a:ext uri="{0D108BD9-81ED-4DB2-BD59-A6C34878D82A}">
                    <a16:rowId xmlns="" xmlns:a16="http://schemas.microsoft.com/office/drawing/2014/main" val="2811592905"/>
                  </a:ext>
                </a:extLst>
              </a:tr>
              <a:tr h="145441">
                <a:tc>
                  <a:txBody>
                    <a:bodyPr/>
                    <a:lstStyle/>
                    <a:p>
                      <a:pPr algn="l" rtl="0" fontAlgn="ctr"/>
                      <a:r>
                        <a:rPr lang="ru-RU" sz="1000" b="0" i="0" u="none" strike="noStrike">
                          <a:solidFill>
                            <a:srgbClr val="000000"/>
                          </a:solidFill>
                          <a:effectLst/>
                          <a:latin typeface="Arial" panose="020B0604020202020204" pitchFamily="34" charset="0"/>
                        </a:rPr>
                        <a:t>Все надо контролировать</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AAC"/>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CF1FA"/>
                    </a:solidFill>
                  </a:tcPr>
                </a:tc>
                <a:extLst>
                  <a:ext uri="{0D108BD9-81ED-4DB2-BD59-A6C34878D82A}">
                    <a16:rowId xmlns="" xmlns:a16="http://schemas.microsoft.com/office/drawing/2014/main" val="3941355576"/>
                  </a:ext>
                </a:extLst>
              </a:tr>
              <a:tr h="145441">
                <a:tc>
                  <a:txBody>
                    <a:bodyPr/>
                    <a:lstStyle/>
                    <a:p>
                      <a:pPr algn="l" rtl="0" fontAlgn="ctr"/>
                      <a:r>
                        <a:rPr lang="ru-RU" sz="1000" b="0" i="0" u="none" strike="noStrike">
                          <a:solidFill>
                            <a:srgbClr val="000000"/>
                          </a:solidFill>
                          <a:effectLst/>
                          <a:latin typeface="Arial" panose="020B0604020202020204" pitchFamily="34" charset="0"/>
                        </a:rPr>
                        <a:t>Другое</a:t>
                      </a:r>
                    </a:p>
                  </a:txBody>
                  <a:tcPr marL="8262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dirty="0">
                          <a:solidFill>
                            <a:srgbClr val="000000"/>
                          </a:solidFill>
                          <a:effectLst/>
                          <a:latin typeface="Arial" panose="020B0604020202020204" pitchFamily="34" charset="0"/>
                        </a:rPr>
                        <a:t>10</a:t>
                      </a:r>
                    </a:p>
                  </a:txBody>
                  <a:tcPr marL="9180" marR="9180" marT="9180"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CE6F4"/>
                    </a:solidFill>
                  </a:tcPr>
                </a:tc>
                <a:extLst>
                  <a:ext uri="{0D108BD9-81ED-4DB2-BD59-A6C34878D82A}">
                    <a16:rowId xmlns="" xmlns:a16="http://schemas.microsoft.com/office/drawing/2014/main" val="1066718953"/>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28</a:t>
            </a:fld>
            <a:endParaRPr lang="ru-RU" altLang="ru-RU"/>
          </a:p>
        </p:txBody>
      </p:sp>
      <p:sp>
        <p:nvSpPr>
          <p:cNvPr id="4" name="Объект 1"/>
          <p:cNvSpPr>
            <a:spLocks noGrp="1"/>
          </p:cNvSpPr>
          <p:nvPr>
            <p:ph/>
          </p:nvPr>
        </p:nvSpPr>
        <p:spPr>
          <a:xfrm>
            <a:off x="457200" y="764704"/>
            <a:ext cx="8229600" cy="5361459"/>
          </a:xfrm>
        </p:spPr>
        <p:txBody>
          <a:bodyPr anchor="ctr"/>
          <a:lstStyle/>
          <a:p>
            <a:pPr marL="0" indent="0">
              <a:buNone/>
            </a:pPr>
            <a:r>
              <a:rPr lang="ru-RU" dirty="0">
                <a:solidFill>
                  <a:srgbClr val="0065BD"/>
                </a:solidFill>
                <a:latin typeface="Arial" panose="020B0604020202020204" pitchFamily="34" charset="0"/>
                <a:cs typeface="Arial" panose="020B0604020202020204" pitchFamily="34" charset="0"/>
              </a:rPr>
              <a:t>4</a:t>
            </a:r>
            <a:r>
              <a:rPr lang="ru-RU" dirty="0" smtClean="0">
                <a:solidFill>
                  <a:srgbClr val="0065BD"/>
                </a:solidFill>
                <a:latin typeface="Arial" panose="020B0604020202020204" pitchFamily="34" charset="0"/>
                <a:cs typeface="Arial" panose="020B0604020202020204" pitchFamily="34" charset="0"/>
              </a:rPr>
              <a:t>. </a:t>
            </a:r>
            <a:r>
              <a:rPr lang="ru-RU" dirty="0">
                <a:solidFill>
                  <a:srgbClr val="0065BD"/>
                </a:solidFill>
                <a:latin typeface="Arial" panose="020B0604020202020204" pitchFamily="34" charset="0"/>
                <a:cs typeface="Arial" panose="020B0604020202020204" pitchFamily="34" charset="0"/>
              </a:rPr>
              <a:t>СТИМУЛИРОВАНИЕ  </a:t>
            </a:r>
            <a:br>
              <a:rPr lang="ru-RU" dirty="0">
                <a:solidFill>
                  <a:srgbClr val="0065BD"/>
                </a:solidFill>
                <a:latin typeface="Arial" panose="020B0604020202020204" pitchFamily="34" charset="0"/>
                <a:cs typeface="Arial" panose="020B0604020202020204" pitchFamily="34" charset="0"/>
              </a:rPr>
            </a:br>
            <a:r>
              <a:rPr lang="ru-RU" dirty="0">
                <a:solidFill>
                  <a:srgbClr val="0065BD"/>
                </a:solidFill>
                <a:latin typeface="Arial" panose="020B0604020202020204" pitchFamily="34" charset="0"/>
                <a:cs typeface="Arial" panose="020B0604020202020204" pitchFamily="34" charset="0"/>
              </a:rPr>
              <a:t>ПРЕДПРИНИМАТЕЛЬСКОЙ АКТИВНОСТИ</a:t>
            </a:r>
          </a:p>
        </p:txBody>
      </p:sp>
    </p:spTree>
    <p:extLst>
      <p:ext uri="{BB962C8B-B14F-4D97-AF65-F5344CB8AC3E}">
        <p14:creationId xmlns:p14="http://schemas.microsoft.com/office/powerpoint/2010/main" val="1539715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29</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Стимулирование предпринимательской активности</a:t>
            </a:r>
            <a:endParaRPr lang="ru-RU" altLang="ru-RU" dirty="0">
              <a:solidFill>
                <a:schemeClr val="bg1"/>
              </a:solidFill>
            </a:endParaRPr>
          </a:p>
        </p:txBody>
      </p:sp>
      <p:sp>
        <p:nvSpPr>
          <p:cNvPr id="6"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Бизнес-деятельность является достаточно значимой не только с точки зрения вклада в экономику, но и с точки зрения социальной перспективы: так или иначе, через сильные или слабые социальные связи с предпринимательской сферой связана значительная часть опрошенных.</a:t>
            </a: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Самая распространенная сфера деятельности малого и среднего предпринимательства  торговля непродовольственными товарами; менее распространены такие области деятельности, как строительство, деревообработка, услуги и транспорт.</a:t>
            </a:r>
          </a:p>
          <a:p>
            <a:pPr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В качестве перспективных или возможных для себя сфер предпринимательской активности опрошенные чаще всего называют сельское хозяйство, бытовые услуги, торговлю непродовольственными товарами. На протяжении ряда лет отмечается улучшение информационной ситуации относительно возможностей обучения населения для открытия собственного дела.  В то же время, по оценкам опрошенных, сама процедура открытия нового бизнеса, равно как и ведение уже существующего, не становятся легче. </a:t>
            </a:r>
            <a:endParaRPr lang="ru-RU" sz="1600" dirty="0" smtClean="0">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Среди различных аспектов обстановки для ведения бизнеса наибольшее беспокойство у опрошенных вызывает величина спроса, возможности кредитования и объем налоговой отчетности. </a:t>
            </a:r>
          </a:p>
          <a:p>
            <a:pPr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По сравнению с 2016 годом в 2017 году отмечается слабовыраженная положительная динамика в оценках состояния спроса, наличия информации о состоянии рынков, возможностей аренды помещений и страхования бизнеса.</a:t>
            </a:r>
            <a:endParaRPr lang="ru-RU" altLang="ru-RU"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6557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235C4B3-1047-41A9-809B-71FABF8277E4}" type="slidenum">
              <a:rPr lang="ru-RU" altLang="ru-RU" smtClean="0">
                <a:latin typeface="DendaNewLightC"/>
              </a:rPr>
              <a:pPr/>
              <a:t>3</a:t>
            </a:fld>
            <a:endParaRPr lang="ru-RU" altLang="ru-RU" smtClean="0">
              <a:latin typeface="DendaNewLightC"/>
            </a:endParaRPr>
          </a:p>
        </p:txBody>
      </p:sp>
      <p:sp>
        <p:nvSpPr>
          <p:cNvPr id="8195"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219F2EB-0CAD-474B-86A8-840139859E32}" type="slidenum">
              <a:rPr lang="ru-RU" altLang="ru-RU" sz="1200">
                <a:latin typeface="DendaNewLightC"/>
              </a:rPr>
              <a:pPr algn="r" eaLnBrk="1" hangingPunct="1"/>
              <a:t>3</a:t>
            </a:fld>
            <a:endParaRPr lang="ru-RU" altLang="ru-RU" sz="1200">
              <a:latin typeface="DendaNewLightC"/>
            </a:endParaRPr>
          </a:p>
        </p:txBody>
      </p:sp>
      <p:sp>
        <p:nvSpPr>
          <p:cNvPr id="8197" name="Rectangle 4"/>
          <p:cNvSpPr>
            <a:spLocks noChangeArrowheads="1"/>
          </p:cNvSpPr>
          <p:nvPr/>
        </p:nvSpPr>
        <p:spPr bwMode="auto">
          <a:xfrm>
            <a:off x="251520" y="1296000"/>
            <a:ext cx="8568952" cy="4221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buFont typeface="+mj-lt"/>
              <a:buAutoNum type="arabicPeriod" startAt="3"/>
              <a:tabLst>
                <a:tab pos="352425" algn="l"/>
              </a:tabLst>
            </a:pPr>
            <a:r>
              <a:rPr lang="ru-RU" sz="1600" i="1" dirty="0" smtClean="0"/>
              <a:t>Август-сентябрь 2016 г.,</a:t>
            </a:r>
            <a:r>
              <a:rPr lang="ru-RU" sz="1600" i="1" dirty="0"/>
              <a:t> по инициативе Министерства экономики и конкурентной политики Нижегородской области произошла модернизация дизайна </a:t>
            </a:r>
            <a:r>
              <a:rPr lang="ru-RU" sz="1600" i="1" dirty="0" smtClean="0"/>
              <a:t>исследования, сбор </a:t>
            </a:r>
            <a:r>
              <a:rPr lang="ru-RU" sz="1600" i="1" dirty="0"/>
              <a:t>информации во всех 52 муниципальных районах и городских округах Нижегородской области (около 20 анкет в каждом</a:t>
            </a:r>
            <a:r>
              <a:rPr lang="ru-RU" sz="1600" i="1" dirty="0" smtClean="0"/>
              <a:t>). </a:t>
            </a:r>
            <a:r>
              <a:rPr lang="ru-RU" sz="1600" i="1" dirty="0"/>
              <a:t>В результате в массиве 2016 года Нижегородская область представлена преимущественно мнением населения, проживающего за пределами столицы региона. </a:t>
            </a:r>
            <a:endParaRPr lang="ru-RU" sz="1600" i="1" dirty="0" smtClean="0"/>
          </a:p>
          <a:p>
            <a:pPr marL="342900" indent="-342900" algn="just">
              <a:spcBef>
                <a:spcPts val="600"/>
              </a:spcBef>
              <a:buFont typeface="+mj-lt"/>
              <a:buAutoNum type="arabicPeriod" startAt="3"/>
              <a:tabLst>
                <a:tab pos="352425" algn="l"/>
              </a:tabLst>
            </a:pPr>
            <a:r>
              <a:rPr lang="ru-RU" sz="1600" i="1" dirty="0" smtClean="0"/>
              <a:t>Август-октябрь 2017 г. проведен </a:t>
            </a:r>
            <a:r>
              <a:rPr lang="ru-RU" sz="1600" i="1" dirty="0"/>
              <a:t>очередной этап ежегодного мониторинга во всех 52 муниципальных районах и городских округах Нижегородской области по аналогии с мониторингом 2016 года</a:t>
            </a:r>
            <a:r>
              <a:rPr lang="ru-RU" sz="1600" i="1" dirty="0" smtClean="0"/>
              <a:t>. </a:t>
            </a:r>
            <a:r>
              <a:rPr lang="ru-RU" sz="1600" i="1" dirty="0"/>
              <a:t>При проведении контроля собранной информации было выявлено, что в собранном массиве доля мужчин составляет 29%, доля женщин - 71%. Данные отклонения от поло-возрастной структуры генеральной совокупности были скорректированы с помощью применения алгоритмов взвешивания массивов данных. В массиве 85% респондентов составляет работающее население и только 8% пенсионеров. По месту работы: 60% респондентов составляют работники государственных, муниципальных  предприятий и учреждений</a:t>
            </a:r>
            <a:r>
              <a:rPr lang="ru-RU" sz="1600" i="1" dirty="0" smtClean="0"/>
              <a:t>.</a:t>
            </a:r>
          </a:p>
        </p:txBody>
      </p:sp>
      <p:sp>
        <p:nvSpPr>
          <p:cNvPr id="7" name="Text Box 3"/>
          <p:cNvSpPr txBox="1">
            <a:spLocks noChangeArrowheads="1"/>
          </p:cNvSpPr>
          <p:nvPr/>
        </p:nvSpPr>
        <p:spPr bwMode="auto">
          <a:xfrm>
            <a:off x="0" y="0"/>
            <a:ext cx="91440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dirty="0">
                <a:solidFill>
                  <a:schemeClr val="bg1"/>
                </a:solidFill>
              </a:rPr>
              <a:t>ТЕХНИЧЕСКИЕ  ПАРАМЕТРЫ  ИССЛЕДОВАНИЯ</a:t>
            </a:r>
          </a:p>
        </p:txBody>
      </p:sp>
    </p:spTree>
    <p:extLst>
      <p:ext uri="{BB962C8B-B14F-4D97-AF65-F5344CB8AC3E}">
        <p14:creationId xmlns:p14="http://schemas.microsoft.com/office/powerpoint/2010/main" val="1102397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30</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Восприятие общей экономической ситуации</a:t>
            </a:r>
            <a:endParaRPr lang="ru-RU" altLang="ru-RU" dirty="0">
              <a:solidFill>
                <a:schemeClr val="bg1"/>
              </a:solidFill>
            </a:endParaRPr>
          </a:p>
        </p:txBody>
      </p:sp>
      <p:graphicFrame>
        <p:nvGraphicFramePr>
          <p:cNvPr id="5" name="Диаграмма 4"/>
          <p:cNvGraphicFramePr/>
          <p:nvPr>
            <p:extLst>
              <p:ext uri="{D42A27DB-BD31-4B8C-83A1-F6EECF244321}">
                <p14:modId xmlns:p14="http://schemas.microsoft.com/office/powerpoint/2010/main" val="2833386714"/>
              </p:ext>
            </p:extLst>
          </p:nvPr>
        </p:nvGraphicFramePr>
        <p:xfrm>
          <a:off x="755576" y="703305"/>
          <a:ext cx="7560840" cy="3384376"/>
        </p:xfrm>
        <a:graphic>
          <a:graphicData uri="http://schemas.openxmlformats.org/drawingml/2006/chart">
            <c:chart xmlns:c="http://schemas.openxmlformats.org/drawingml/2006/chart" xmlns:r="http://schemas.openxmlformats.org/officeDocument/2006/relationships" r:id="rId2"/>
          </a:graphicData>
        </a:graphic>
      </p:graphicFrame>
      <p:sp>
        <p:nvSpPr>
          <p:cNvPr id="6" name="Объект 5"/>
          <p:cNvSpPr>
            <a:spLocks noGrp="1"/>
          </p:cNvSpPr>
          <p:nvPr>
            <p:ph/>
          </p:nvPr>
        </p:nvSpPr>
        <p:spPr bwMode="auto">
          <a:xfrm>
            <a:off x="251520" y="4221088"/>
            <a:ext cx="8568952" cy="20882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Восприятие общей экономической ситуации в стране как контекста для ведения предпринимательской деятельности стабилизировалось по сравнению с кризисным 2015 годом, однако сейчас это восприятие можно охарактеризовать лишь как умеренно-негативное. </a:t>
            </a:r>
            <a:endParaRPr lang="ru-RU" sz="1600" dirty="0" smtClean="0">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Намечается тенденция (пока слабо выраженная) воспринимать бизнес-деятельность как способ экономической адаптации при потере работы;  несколько снизилась доля тех, кто рассматривает собственный бизнес как способ повысить материальное благосостояние.</a:t>
            </a:r>
          </a:p>
        </p:txBody>
      </p:sp>
    </p:spTree>
    <p:extLst>
      <p:ext uri="{BB962C8B-B14F-4D97-AF65-F5344CB8AC3E}">
        <p14:creationId xmlns:p14="http://schemas.microsoft.com/office/powerpoint/2010/main" val="3424104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31</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Распространенность </a:t>
            </a:r>
            <a:r>
              <a:rPr lang="ru-RU" dirty="0">
                <a:solidFill>
                  <a:schemeClr val="bg1"/>
                </a:solidFill>
              </a:rPr>
              <a:t>предпринимательской деятельности </a:t>
            </a:r>
            <a:endParaRPr lang="ru-RU" altLang="ru-RU" dirty="0">
              <a:solidFill>
                <a:schemeClr val="bg1"/>
              </a:solidFill>
            </a:endParaRPr>
          </a:p>
        </p:txBody>
      </p:sp>
      <p:graphicFrame>
        <p:nvGraphicFramePr>
          <p:cNvPr id="5" name="Диаграмма 4"/>
          <p:cNvGraphicFramePr/>
          <p:nvPr>
            <p:extLst>
              <p:ext uri="{D42A27DB-BD31-4B8C-83A1-F6EECF244321}">
                <p14:modId xmlns:p14="http://schemas.microsoft.com/office/powerpoint/2010/main" val="2555215347"/>
              </p:ext>
            </p:extLst>
          </p:nvPr>
        </p:nvGraphicFramePr>
        <p:xfrm>
          <a:off x="683568" y="692696"/>
          <a:ext cx="7560840" cy="3080375"/>
        </p:xfrm>
        <a:graphic>
          <a:graphicData uri="http://schemas.openxmlformats.org/drawingml/2006/chart">
            <c:chart xmlns:c="http://schemas.openxmlformats.org/drawingml/2006/chart" xmlns:r="http://schemas.openxmlformats.org/officeDocument/2006/relationships" r:id="rId2"/>
          </a:graphicData>
        </a:graphic>
      </p:graphicFrame>
      <p:sp>
        <p:nvSpPr>
          <p:cNvPr id="2" name="Прямоугольник 1"/>
          <p:cNvSpPr/>
          <p:nvPr/>
        </p:nvSpPr>
        <p:spPr>
          <a:xfrm>
            <a:off x="77743" y="3008085"/>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«Есть ли собственное дело?»</a:t>
            </a:r>
            <a:endParaRPr lang="ru-RU" sz="1000" dirty="0">
              <a:solidFill>
                <a:schemeClr val="tx1">
                  <a:lumMod val="50000"/>
                  <a:lumOff val="50000"/>
                </a:schemeClr>
              </a:solidFill>
              <a:cs typeface="Arial" panose="020B0604020202020204" pitchFamily="34" charset="0"/>
            </a:endParaRPr>
          </a:p>
        </p:txBody>
      </p:sp>
      <p:graphicFrame>
        <p:nvGraphicFramePr>
          <p:cNvPr id="8" name="Диаграмма 7"/>
          <p:cNvGraphicFramePr/>
          <p:nvPr>
            <p:extLst>
              <p:ext uri="{D42A27DB-BD31-4B8C-83A1-F6EECF244321}">
                <p14:modId xmlns:p14="http://schemas.microsoft.com/office/powerpoint/2010/main" val="566355750"/>
              </p:ext>
            </p:extLst>
          </p:nvPr>
        </p:nvGraphicFramePr>
        <p:xfrm>
          <a:off x="1835696" y="3805137"/>
          <a:ext cx="2520280" cy="30528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Диаграмма 8"/>
          <p:cNvGraphicFramePr/>
          <p:nvPr>
            <p:extLst>
              <p:ext uri="{D42A27DB-BD31-4B8C-83A1-F6EECF244321}">
                <p14:modId xmlns:p14="http://schemas.microsoft.com/office/powerpoint/2010/main" val="3890179147"/>
              </p:ext>
            </p:extLst>
          </p:nvPr>
        </p:nvGraphicFramePr>
        <p:xfrm>
          <a:off x="4067944" y="3805137"/>
          <a:ext cx="2520280" cy="30528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Диаграмма 9"/>
          <p:cNvGraphicFramePr/>
          <p:nvPr>
            <p:extLst>
              <p:ext uri="{D42A27DB-BD31-4B8C-83A1-F6EECF244321}">
                <p14:modId xmlns:p14="http://schemas.microsoft.com/office/powerpoint/2010/main" val="2790679466"/>
              </p:ext>
            </p:extLst>
          </p:nvPr>
        </p:nvGraphicFramePr>
        <p:xfrm>
          <a:off x="6300192" y="3799693"/>
          <a:ext cx="2520280" cy="30528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1507437135"/>
              </p:ext>
            </p:extLst>
          </p:nvPr>
        </p:nvGraphicFramePr>
        <p:xfrm>
          <a:off x="107504" y="4160435"/>
          <a:ext cx="1800200" cy="2622090"/>
        </p:xfrm>
        <a:graphic>
          <a:graphicData uri="http://schemas.openxmlformats.org/drawingml/2006/table">
            <a:tbl>
              <a:tblPr>
                <a:tableStyleId>{5C22544A-7EE6-4342-B048-85BDC9FD1C3A}</a:tableStyleId>
              </a:tblPr>
              <a:tblGrid>
                <a:gridCol w="1800200">
                  <a:extLst>
                    <a:ext uri="{9D8B030D-6E8A-4147-A177-3AD203B41FA5}">
                      <a16:colId xmlns="" xmlns:a16="http://schemas.microsoft.com/office/drawing/2014/main" val="1520802464"/>
                    </a:ext>
                  </a:extLst>
                </a:gridCol>
              </a:tblGrid>
              <a:tr h="431073">
                <a:tc>
                  <a:txBody>
                    <a:bodyPr/>
                    <a:lstStyle/>
                    <a:p>
                      <a:pPr algn="r" fontAlgn="ctr"/>
                      <a:r>
                        <a:rPr lang="ru-RU" sz="1000" u="none" strike="noStrike">
                          <a:effectLst/>
                          <a:latin typeface="Arial" panose="020B0604020202020204" pitchFamily="34" charset="0"/>
                          <a:cs typeface="Arial" panose="020B0604020202020204" pitchFamily="34" charset="0"/>
                        </a:rPr>
                        <a:t>Индивидуальный предприниматель</a:t>
                      </a:r>
                      <a:endParaRPr lang="ru-RU" sz="1000" b="0" i="0" u="none" strike="noStrike">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2713096747"/>
                  </a:ext>
                </a:extLst>
              </a:tr>
              <a:tr h="431073">
                <a:tc>
                  <a:txBody>
                    <a:bodyPr/>
                    <a:lstStyle/>
                    <a:p>
                      <a:pPr algn="r" fontAlgn="ctr"/>
                      <a:r>
                        <a:rPr lang="ru-RU" sz="1000" u="none" strike="noStrike">
                          <a:effectLst/>
                          <a:latin typeface="Arial" panose="020B0604020202020204" pitchFamily="34" charset="0"/>
                          <a:cs typeface="Arial" panose="020B0604020202020204" pitchFamily="34" charset="0"/>
                        </a:rPr>
                        <a:t>ООО – Общество с ограниченной ответственностью</a:t>
                      </a:r>
                      <a:endParaRPr lang="ru-RU" sz="1000" b="0" i="0" u="none" strike="noStrike">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931161484"/>
                  </a:ext>
                </a:extLst>
              </a:tr>
              <a:tr h="431073">
                <a:tc>
                  <a:txBody>
                    <a:bodyPr/>
                    <a:lstStyle/>
                    <a:p>
                      <a:pPr algn="r" fontAlgn="ctr"/>
                      <a:r>
                        <a:rPr lang="ru-RU" sz="1000" u="none" strike="noStrike">
                          <a:effectLst/>
                          <a:latin typeface="Arial" panose="020B0604020202020204" pitchFamily="34" charset="0"/>
                          <a:cs typeface="Arial" panose="020B0604020202020204" pitchFamily="34" charset="0"/>
                        </a:rPr>
                        <a:t>Другое </a:t>
                      </a:r>
                      <a:endParaRPr lang="ru-RU" sz="1000" b="0" i="0" u="none" strike="noStrike">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4287207869"/>
                  </a:ext>
                </a:extLst>
              </a:tr>
              <a:tr h="431073">
                <a:tc>
                  <a:txBody>
                    <a:bodyPr/>
                    <a:lstStyle/>
                    <a:p>
                      <a:pPr algn="r" fontAlgn="ctr"/>
                      <a:r>
                        <a:rPr lang="ru-RU" sz="1000" u="none" strike="noStrike">
                          <a:effectLst/>
                          <a:latin typeface="Arial" panose="020B0604020202020204" pitchFamily="34" charset="0"/>
                          <a:cs typeface="Arial" panose="020B0604020202020204" pitchFamily="34" charset="0"/>
                        </a:rPr>
                        <a:t>ОАО – Открытое акционерное общество</a:t>
                      </a:r>
                      <a:endParaRPr lang="ru-RU" sz="1000" b="0" i="0" u="none" strike="noStrike">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4210491641"/>
                  </a:ext>
                </a:extLst>
              </a:tr>
              <a:tr h="431073">
                <a:tc>
                  <a:txBody>
                    <a:bodyPr/>
                    <a:lstStyle/>
                    <a:p>
                      <a:pPr algn="r" fontAlgn="ctr"/>
                      <a:r>
                        <a:rPr lang="ru-RU" sz="1000" u="none" strike="noStrike" dirty="0">
                          <a:effectLst/>
                          <a:latin typeface="Arial" panose="020B0604020202020204" pitchFamily="34" charset="0"/>
                          <a:cs typeface="Arial" panose="020B0604020202020204" pitchFamily="34" charset="0"/>
                        </a:rPr>
                        <a:t>Пока не зарегистрировано</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3667212328"/>
                  </a:ext>
                </a:extLst>
              </a:tr>
              <a:tr h="431073">
                <a:tc>
                  <a:txBody>
                    <a:bodyPr/>
                    <a:lstStyle/>
                    <a:p>
                      <a:pPr algn="r" fontAlgn="ctr"/>
                      <a:r>
                        <a:rPr lang="ru-RU" sz="1000" u="none" strike="noStrike" dirty="0">
                          <a:effectLst/>
                          <a:latin typeface="Arial" panose="020B0604020202020204" pitchFamily="34" charset="0"/>
                          <a:cs typeface="Arial" panose="020B0604020202020204" pitchFamily="34" charset="0"/>
                        </a:rPr>
                        <a:t>ЗАО — Закрытое акционерное общество</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85725" marR="9525" marT="9525" marB="0" anchor="ctr">
                    <a:noFill/>
                  </a:tcPr>
                </a:tc>
                <a:extLst>
                  <a:ext uri="{0D108BD9-81ED-4DB2-BD59-A6C34878D82A}">
                    <a16:rowId xmlns="" xmlns:a16="http://schemas.microsoft.com/office/drawing/2014/main" val="20494067"/>
                  </a:ext>
                </a:extLst>
              </a:tr>
            </a:tbl>
          </a:graphicData>
        </a:graphic>
      </p:graphicFrame>
      <p:sp>
        <p:nvSpPr>
          <p:cNvPr id="12" name="Прямоугольник 11"/>
          <p:cNvSpPr/>
          <p:nvPr/>
        </p:nvSpPr>
        <p:spPr>
          <a:xfrm>
            <a:off x="2575636" y="3553271"/>
            <a:ext cx="3809954" cy="307777"/>
          </a:xfrm>
          <a:prstGeom prst="rect">
            <a:avLst/>
          </a:prstGeom>
        </p:spPr>
        <p:txBody>
          <a:bodyPr wrap="none">
            <a:spAutoFit/>
          </a:bodyPr>
          <a:lstStyle/>
          <a:p>
            <a:r>
              <a:rPr lang="ru-RU" sz="1400" dirty="0">
                <a:ea typeface="Calibri" panose="020F0502020204030204" pitchFamily="34" charset="0"/>
                <a:cs typeface="Arial" panose="020B0604020202020204" pitchFamily="34" charset="0"/>
              </a:rPr>
              <a:t>Формы регистрации собственного дела*, %</a:t>
            </a:r>
            <a:endParaRPr lang="ru-RU" sz="1400" dirty="0">
              <a:cs typeface="Arial" panose="020B0604020202020204" pitchFamily="34" charset="0"/>
            </a:endParaRPr>
          </a:p>
        </p:txBody>
      </p:sp>
      <p:sp>
        <p:nvSpPr>
          <p:cNvPr id="13" name="Прямоугольник 12"/>
          <p:cNvSpPr/>
          <p:nvPr/>
        </p:nvSpPr>
        <p:spPr>
          <a:xfrm>
            <a:off x="-3267" y="6656675"/>
            <a:ext cx="8931321" cy="246221"/>
          </a:xfrm>
          <a:prstGeom prst="rect">
            <a:avLst/>
          </a:prstGeom>
        </p:spPr>
        <p:txBody>
          <a:bodyPr wrap="square">
            <a:spAutoFit/>
          </a:bodyPr>
          <a:lstStyle/>
          <a:p>
            <a:r>
              <a:rPr lang="ru-RU" sz="1000" i="1" dirty="0">
                <a:ea typeface="Times New Roman" panose="02020603050405020304" pitchFamily="18" charset="0"/>
                <a:cs typeface="Arial" panose="020B0604020202020204" pitchFamily="34" charset="0"/>
              </a:rPr>
              <a:t>* Рассчитано от числа тех, кто либо сам имеет собственное дело, либо имеет владельцев собственного бизнеса в ближайшем окружении</a:t>
            </a:r>
            <a:endParaRPr lang="ru-RU" sz="1000" dirty="0">
              <a:cs typeface="Arial" panose="020B0604020202020204" pitchFamily="34" charset="0"/>
            </a:endParaRPr>
          </a:p>
        </p:txBody>
      </p:sp>
    </p:spTree>
    <p:extLst>
      <p:ext uri="{BB962C8B-B14F-4D97-AF65-F5344CB8AC3E}">
        <p14:creationId xmlns:p14="http://schemas.microsoft.com/office/powerpoint/2010/main" val="1519400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32</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Отношение </a:t>
            </a:r>
            <a:r>
              <a:rPr lang="ru-RU" dirty="0">
                <a:solidFill>
                  <a:schemeClr val="bg1"/>
                </a:solidFill>
              </a:rPr>
              <a:t>к перспективе открытия собственного бизнеса </a:t>
            </a:r>
            <a:r>
              <a:rPr lang="ru-RU" sz="1000" dirty="0" smtClean="0">
                <a:solidFill>
                  <a:schemeClr val="bg1"/>
                </a:solidFill>
              </a:rPr>
              <a:t>(1 из 2)</a:t>
            </a:r>
            <a:endParaRPr lang="ru-RU" altLang="ru-RU" sz="1000" dirty="0">
              <a:solidFill>
                <a:schemeClr val="bg1"/>
              </a:solidFill>
            </a:endParaRPr>
          </a:p>
        </p:txBody>
      </p:sp>
      <p:graphicFrame>
        <p:nvGraphicFramePr>
          <p:cNvPr id="5" name="Диаграмма 4"/>
          <p:cNvGraphicFramePr/>
          <p:nvPr>
            <p:extLst>
              <p:ext uri="{D42A27DB-BD31-4B8C-83A1-F6EECF244321}">
                <p14:modId xmlns:p14="http://schemas.microsoft.com/office/powerpoint/2010/main" val="1346926887"/>
              </p:ext>
            </p:extLst>
          </p:nvPr>
        </p:nvGraphicFramePr>
        <p:xfrm>
          <a:off x="683568" y="692696"/>
          <a:ext cx="7560840" cy="3080375"/>
        </p:xfrm>
        <a:graphic>
          <a:graphicData uri="http://schemas.openxmlformats.org/drawingml/2006/chart">
            <c:chart xmlns:c="http://schemas.openxmlformats.org/drawingml/2006/chart" xmlns:r="http://schemas.openxmlformats.org/officeDocument/2006/relationships" r:id="rId2"/>
          </a:graphicData>
        </a:graphic>
      </p:graphicFrame>
      <p:sp>
        <p:nvSpPr>
          <p:cNvPr id="6" name="Прямоугольник 5"/>
          <p:cNvSpPr/>
          <p:nvPr/>
        </p:nvSpPr>
        <p:spPr>
          <a:xfrm>
            <a:off x="19051" y="3538463"/>
            <a:ext cx="4572000" cy="538609"/>
          </a:xfrm>
          <a:prstGeom prst="rect">
            <a:avLst/>
          </a:prstGeom>
        </p:spPr>
        <p:txBody>
          <a:bodyPr>
            <a:spAutoFit/>
          </a:bodyPr>
          <a:lstStyle/>
          <a:p>
            <a:pPr algn="just">
              <a:lnSpc>
                <a:spcPct val="90000"/>
              </a:lnSpc>
              <a:spcAft>
                <a:spcPts val="0"/>
              </a:spcAft>
            </a:pPr>
            <a:r>
              <a:rPr lang="ru-RU" sz="1000" i="1" dirty="0">
                <a:ea typeface="Times New Roman" panose="02020603050405020304" pitchFamily="18" charset="0"/>
                <a:cs typeface="Arial" panose="020B0604020202020204" pitchFamily="34" charset="0"/>
              </a:rPr>
              <a:t>* Рассчитано от числа </a:t>
            </a:r>
            <a:r>
              <a:rPr lang="ru-RU" sz="1000" i="1" dirty="0" smtClean="0">
                <a:ea typeface="Times New Roman" panose="02020603050405020304" pitchFamily="18" charset="0"/>
                <a:cs typeface="Arial" panose="020B0604020202020204" pitchFamily="34" charset="0"/>
              </a:rPr>
              <a:t>ответивших</a:t>
            </a:r>
            <a:endParaRPr lang="ru-RU" sz="1000" dirty="0" smtClean="0">
              <a:ea typeface="Times New Roman" panose="02020603050405020304" pitchFamily="18" charset="0"/>
              <a:cs typeface="Arial" panose="020B0604020202020204" pitchFamily="34" charset="0"/>
            </a:endParaRPr>
          </a:p>
          <a:p>
            <a:r>
              <a:rPr lang="ru-RU" sz="1000" i="1" dirty="0">
                <a:solidFill>
                  <a:schemeClr val="tx1">
                    <a:lumMod val="50000"/>
                    <a:lumOff val="50000"/>
                  </a:schemeClr>
                </a:solidFill>
                <a:ea typeface="Times New Roman" panose="02020603050405020304" pitchFamily="18" charset="0"/>
                <a:cs typeface="Arial" panose="020B0604020202020204" pitchFamily="34" charset="0"/>
              </a:rPr>
              <a:t>Д</a:t>
            </a:r>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ается распределение ответов на вопрос «Как вы относитесь к идее открытия собственного бизнеса?»</a:t>
            </a:r>
            <a:endParaRPr lang="ru-RU" sz="1000" dirty="0">
              <a:solidFill>
                <a:schemeClr val="tx1">
                  <a:lumMod val="50000"/>
                  <a:lumOff val="50000"/>
                </a:schemeClr>
              </a:solidFill>
              <a:cs typeface="Arial" panose="020B0604020202020204" pitchFamily="34" charset="0"/>
            </a:endParaRPr>
          </a:p>
        </p:txBody>
      </p:sp>
      <p:graphicFrame>
        <p:nvGraphicFramePr>
          <p:cNvPr id="14" name="Диаграмма 13"/>
          <p:cNvGraphicFramePr/>
          <p:nvPr>
            <p:extLst>
              <p:ext uri="{D42A27DB-BD31-4B8C-83A1-F6EECF244321}">
                <p14:modId xmlns:p14="http://schemas.microsoft.com/office/powerpoint/2010/main" val="3449984755"/>
              </p:ext>
            </p:extLst>
          </p:nvPr>
        </p:nvGraphicFramePr>
        <p:xfrm>
          <a:off x="683568" y="3717032"/>
          <a:ext cx="7560840" cy="3080375"/>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6"/>
          <p:cNvSpPr/>
          <p:nvPr/>
        </p:nvSpPr>
        <p:spPr>
          <a:xfrm>
            <a:off x="0" y="6457890"/>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считаете, насколько легко открыть свое дело в вашей местности?»</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3774418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33</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Отношение </a:t>
            </a:r>
            <a:r>
              <a:rPr lang="ru-RU" dirty="0">
                <a:solidFill>
                  <a:schemeClr val="bg1"/>
                </a:solidFill>
              </a:rPr>
              <a:t>к перспективе открытия собственного бизнеса </a:t>
            </a:r>
            <a:r>
              <a:rPr lang="ru-RU" sz="1000" dirty="0" smtClean="0">
                <a:solidFill>
                  <a:schemeClr val="bg1"/>
                </a:solidFill>
              </a:rPr>
              <a:t>(2 </a:t>
            </a:r>
            <a:r>
              <a:rPr lang="ru-RU" sz="1000" dirty="0">
                <a:solidFill>
                  <a:schemeClr val="bg1"/>
                </a:solidFill>
              </a:rPr>
              <a:t>из 2</a:t>
            </a:r>
            <a:r>
              <a:rPr lang="ru-RU" sz="1000" dirty="0" smtClean="0">
                <a:solidFill>
                  <a:schemeClr val="bg1"/>
                </a:solidFill>
              </a:rPr>
              <a:t>)</a:t>
            </a:r>
            <a:endParaRPr lang="ru-RU" altLang="ru-RU" sz="1000" dirty="0">
              <a:solidFill>
                <a:schemeClr val="bg1"/>
              </a:solidFill>
            </a:endParaRPr>
          </a:p>
        </p:txBody>
      </p:sp>
      <p:graphicFrame>
        <p:nvGraphicFramePr>
          <p:cNvPr id="5" name="Диаграмма 4"/>
          <p:cNvGraphicFramePr/>
          <p:nvPr>
            <p:extLst>
              <p:ext uri="{D42A27DB-BD31-4B8C-83A1-F6EECF244321}">
                <p14:modId xmlns:p14="http://schemas.microsoft.com/office/powerpoint/2010/main" val="1560352854"/>
              </p:ext>
            </p:extLst>
          </p:nvPr>
        </p:nvGraphicFramePr>
        <p:xfrm>
          <a:off x="683568" y="692696"/>
          <a:ext cx="7560840" cy="3080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Диаграмма 13"/>
          <p:cNvGraphicFramePr/>
          <p:nvPr>
            <p:extLst>
              <p:ext uri="{D42A27DB-BD31-4B8C-83A1-F6EECF244321}">
                <p14:modId xmlns:p14="http://schemas.microsoft.com/office/powerpoint/2010/main" val="2103039478"/>
              </p:ext>
            </p:extLst>
          </p:nvPr>
        </p:nvGraphicFramePr>
        <p:xfrm>
          <a:off x="683568" y="3717032"/>
          <a:ext cx="7560840" cy="3080375"/>
        </p:xfrm>
        <a:graphic>
          <a:graphicData uri="http://schemas.openxmlformats.org/drawingml/2006/chart">
            <c:chart xmlns:c="http://schemas.openxmlformats.org/drawingml/2006/chart" xmlns:r="http://schemas.openxmlformats.org/officeDocument/2006/relationships" r:id="rId3"/>
          </a:graphicData>
        </a:graphic>
      </p:graphicFrame>
      <p:sp>
        <p:nvSpPr>
          <p:cNvPr id="2" name="Прямоугольник 1"/>
          <p:cNvSpPr/>
          <p:nvPr/>
        </p:nvSpPr>
        <p:spPr>
          <a:xfrm>
            <a:off x="19051" y="6343757"/>
            <a:ext cx="4572000" cy="400110"/>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считаете,  насколько легко вести свое дело в вашей местности?»</a:t>
            </a:r>
            <a:endParaRPr lang="ru-RU" sz="1000" dirty="0">
              <a:solidFill>
                <a:schemeClr val="tx1">
                  <a:lumMod val="50000"/>
                  <a:lumOff val="50000"/>
                </a:schemeClr>
              </a:solidFill>
              <a:cs typeface="Arial" panose="020B0604020202020204" pitchFamily="34" charset="0"/>
            </a:endParaRPr>
          </a:p>
        </p:txBody>
      </p:sp>
      <p:sp>
        <p:nvSpPr>
          <p:cNvPr id="8" name="Прямоугольник 7"/>
          <p:cNvSpPr/>
          <p:nvPr/>
        </p:nvSpPr>
        <p:spPr>
          <a:xfrm>
            <a:off x="0" y="2946440"/>
            <a:ext cx="4572000" cy="553998"/>
          </a:xfrm>
          <a:prstGeom prst="rect">
            <a:avLst/>
          </a:prstGeom>
        </p:spPr>
        <p:txBody>
          <a:bodyPr>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«За последнее время встречали ли вы информацию о том, где можно пройти обучение для открытия собственного бизнеса?»</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337030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34</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Удовлетворенность различными аспектами обстановки</a:t>
            </a:r>
            <a:br>
              <a:rPr lang="ru-RU" dirty="0">
                <a:solidFill>
                  <a:schemeClr val="bg1"/>
                </a:solidFill>
              </a:rPr>
            </a:br>
            <a:r>
              <a:rPr lang="ru-RU" dirty="0">
                <a:solidFill>
                  <a:schemeClr val="bg1"/>
                </a:solidFill>
              </a:rPr>
              <a:t> ведения бизнеса</a:t>
            </a:r>
            <a:endParaRPr lang="ru-RU" altLang="ru-RU" dirty="0">
              <a:solidFill>
                <a:schemeClr val="bg1"/>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157178130"/>
              </p:ext>
            </p:extLst>
          </p:nvPr>
        </p:nvGraphicFramePr>
        <p:xfrm>
          <a:off x="251532" y="1172055"/>
          <a:ext cx="8640947" cy="4452930"/>
        </p:xfrm>
        <a:graphic>
          <a:graphicData uri="http://schemas.openxmlformats.org/drawingml/2006/table">
            <a:tbl>
              <a:tblPr/>
              <a:tblGrid>
                <a:gridCol w="2552805">
                  <a:extLst>
                    <a:ext uri="{9D8B030D-6E8A-4147-A177-3AD203B41FA5}">
                      <a16:colId xmlns="" xmlns:a16="http://schemas.microsoft.com/office/drawing/2014/main" val="3868810401"/>
                    </a:ext>
                  </a:extLst>
                </a:gridCol>
                <a:gridCol w="358126">
                  <a:extLst>
                    <a:ext uri="{9D8B030D-6E8A-4147-A177-3AD203B41FA5}">
                      <a16:colId xmlns="" xmlns:a16="http://schemas.microsoft.com/office/drawing/2014/main" val="211188912"/>
                    </a:ext>
                  </a:extLst>
                </a:gridCol>
                <a:gridCol w="358126">
                  <a:extLst>
                    <a:ext uri="{9D8B030D-6E8A-4147-A177-3AD203B41FA5}">
                      <a16:colId xmlns="" xmlns:a16="http://schemas.microsoft.com/office/drawing/2014/main" val="3885289462"/>
                    </a:ext>
                  </a:extLst>
                </a:gridCol>
                <a:gridCol w="358126">
                  <a:extLst>
                    <a:ext uri="{9D8B030D-6E8A-4147-A177-3AD203B41FA5}">
                      <a16:colId xmlns="" xmlns:a16="http://schemas.microsoft.com/office/drawing/2014/main" val="2133127890"/>
                    </a:ext>
                  </a:extLst>
                </a:gridCol>
                <a:gridCol w="358126">
                  <a:extLst>
                    <a:ext uri="{9D8B030D-6E8A-4147-A177-3AD203B41FA5}">
                      <a16:colId xmlns="" xmlns:a16="http://schemas.microsoft.com/office/drawing/2014/main" val="92238176"/>
                    </a:ext>
                  </a:extLst>
                </a:gridCol>
                <a:gridCol w="358126">
                  <a:extLst>
                    <a:ext uri="{9D8B030D-6E8A-4147-A177-3AD203B41FA5}">
                      <a16:colId xmlns="" xmlns:a16="http://schemas.microsoft.com/office/drawing/2014/main" val="2022415918"/>
                    </a:ext>
                  </a:extLst>
                </a:gridCol>
                <a:gridCol w="358126">
                  <a:extLst>
                    <a:ext uri="{9D8B030D-6E8A-4147-A177-3AD203B41FA5}">
                      <a16:colId xmlns="" xmlns:a16="http://schemas.microsoft.com/office/drawing/2014/main" val="4049194688"/>
                    </a:ext>
                  </a:extLst>
                </a:gridCol>
                <a:gridCol w="358126">
                  <a:extLst>
                    <a:ext uri="{9D8B030D-6E8A-4147-A177-3AD203B41FA5}">
                      <a16:colId xmlns="" xmlns:a16="http://schemas.microsoft.com/office/drawing/2014/main" val="1558620768"/>
                    </a:ext>
                  </a:extLst>
                </a:gridCol>
                <a:gridCol w="358126">
                  <a:extLst>
                    <a:ext uri="{9D8B030D-6E8A-4147-A177-3AD203B41FA5}">
                      <a16:colId xmlns="" xmlns:a16="http://schemas.microsoft.com/office/drawing/2014/main" val="2018478971"/>
                    </a:ext>
                  </a:extLst>
                </a:gridCol>
                <a:gridCol w="358126">
                  <a:extLst>
                    <a:ext uri="{9D8B030D-6E8A-4147-A177-3AD203B41FA5}">
                      <a16:colId xmlns="" xmlns:a16="http://schemas.microsoft.com/office/drawing/2014/main" val="127501106"/>
                    </a:ext>
                  </a:extLst>
                </a:gridCol>
                <a:gridCol w="358126">
                  <a:extLst>
                    <a:ext uri="{9D8B030D-6E8A-4147-A177-3AD203B41FA5}">
                      <a16:colId xmlns="" xmlns:a16="http://schemas.microsoft.com/office/drawing/2014/main" val="2907739463"/>
                    </a:ext>
                  </a:extLst>
                </a:gridCol>
                <a:gridCol w="358126">
                  <a:extLst>
                    <a:ext uri="{9D8B030D-6E8A-4147-A177-3AD203B41FA5}">
                      <a16:colId xmlns="" xmlns:a16="http://schemas.microsoft.com/office/drawing/2014/main" val="922926583"/>
                    </a:ext>
                  </a:extLst>
                </a:gridCol>
                <a:gridCol w="358126">
                  <a:extLst>
                    <a:ext uri="{9D8B030D-6E8A-4147-A177-3AD203B41FA5}">
                      <a16:colId xmlns="" xmlns:a16="http://schemas.microsoft.com/office/drawing/2014/main" val="1390147456"/>
                    </a:ext>
                  </a:extLst>
                </a:gridCol>
                <a:gridCol w="358126">
                  <a:extLst>
                    <a:ext uri="{9D8B030D-6E8A-4147-A177-3AD203B41FA5}">
                      <a16:colId xmlns="" xmlns:a16="http://schemas.microsoft.com/office/drawing/2014/main" val="1072113455"/>
                    </a:ext>
                  </a:extLst>
                </a:gridCol>
                <a:gridCol w="358126">
                  <a:extLst>
                    <a:ext uri="{9D8B030D-6E8A-4147-A177-3AD203B41FA5}">
                      <a16:colId xmlns="" xmlns:a16="http://schemas.microsoft.com/office/drawing/2014/main" val="1118112685"/>
                    </a:ext>
                  </a:extLst>
                </a:gridCol>
                <a:gridCol w="358126">
                  <a:extLst>
                    <a:ext uri="{9D8B030D-6E8A-4147-A177-3AD203B41FA5}">
                      <a16:colId xmlns="" xmlns:a16="http://schemas.microsoft.com/office/drawing/2014/main" val="3694837553"/>
                    </a:ext>
                  </a:extLst>
                </a:gridCol>
                <a:gridCol w="358126">
                  <a:extLst>
                    <a:ext uri="{9D8B030D-6E8A-4147-A177-3AD203B41FA5}">
                      <a16:colId xmlns="" xmlns:a16="http://schemas.microsoft.com/office/drawing/2014/main" val="3109216625"/>
                    </a:ext>
                  </a:extLst>
                </a:gridCol>
                <a:gridCol w="358126">
                  <a:extLst>
                    <a:ext uri="{9D8B030D-6E8A-4147-A177-3AD203B41FA5}">
                      <a16:colId xmlns="" xmlns:a16="http://schemas.microsoft.com/office/drawing/2014/main" val="1853771220"/>
                    </a:ext>
                  </a:extLst>
                </a:gridCol>
              </a:tblGrid>
              <a:tr h="207434">
                <a:tc rowSpan="2">
                  <a:txBody>
                    <a:bodyPr/>
                    <a:lstStyle/>
                    <a:p>
                      <a:pPr algn="ctr" rtl="0" fontAlgn="ctr"/>
                      <a:r>
                        <a:rPr lang="ru-RU" sz="1000" b="1" i="0" u="none" strike="noStrike">
                          <a:solidFill>
                            <a:srgbClr val="FFFFFF"/>
                          </a:solidFill>
                          <a:effectLst/>
                          <a:latin typeface="Arial" panose="020B0604020202020204" pitchFamily="34" charset="0"/>
                        </a:rPr>
                        <a:t>Аспекты оценивания</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3">
                  <a:txBody>
                    <a:bodyPr/>
                    <a:lstStyle/>
                    <a:p>
                      <a:pPr algn="ctr" rtl="0" fontAlgn="ctr"/>
                      <a:r>
                        <a:rPr lang="ru-RU" sz="800" b="1" i="0" u="none" strike="noStrike" dirty="0">
                          <a:solidFill>
                            <a:srgbClr val="FFFFFF"/>
                          </a:solidFill>
                          <a:effectLst/>
                          <a:latin typeface="Arial" panose="020B0604020202020204" pitchFamily="34" charset="0"/>
                        </a:rPr>
                        <a:t>Плохо</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800" b="1" i="0" u="none" strike="noStrike" dirty="0" smtClean="0">
                          <a:solidFill>
                            <a:srgbClr val="FFFFFF"/>
                          </a:solidFill>
                          <a:effectLst/>
                          <a:latin typeface="Arial" panose="020B0604020202020204" pitchFamily="34" charset="0"/>
                        </a:rPr>
                        <a:t>Не удовлетворительно</a:t>
                      </a:r>
                      <a:endParaRPr lang="ru-RU" sz="800" b="1" i="0" u="none" strike="noStrike" dirty="0">
                        <a:solidFill>
                          <a:srgbClr val="FFFFFF"/>
                        </a:solidFill>
                        <a:effectLst/>
                        <a:latin typeface="Arial" panose="020B0604020202020204" pitchFamily="34" charset="0"/>
                      </a:endParaRPr>
                    </a:p>
                  </a:txBody>
                  <a:tcPr marL="6286" marR="6286" marT="628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800" b="1" i="0" u="none" strike="noStrike" dirty="0">
                          <a:solidFill>
                            <a:srgbClr val="FFFFFF"/>
                          </a:solidFill>
                          <a:effectLst/>
                          <a:latin typeface="Arial" panose="020B0604020202020204" pitchFamily="34" charset="0"/>
                        </a:rPr>
                        <a:t>Удовлетворительно</a:t>
                      </a:r>
                    </a:p>
                  </a:txBody>
                  <a:tcPr marL="6286" marR="6286" marT="628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800" b="1" i="0" u="none" strike="noStrike" dirty="0">
                          <a:solidFill>
                            <a:srgbClr val="FFFFFF"/>
                          </a:solidFill>
                          <a:effectLst/>
                          <a:latin typeface="Arial" panose="020B0604020202020204" pitchFamily="34" charset="0"/>
                        </a:rPr>
                        <a:t>Хорошо</a:t>
                      </a:r>
                    </a:p>
                  </a:txBody>
                  <a:tcPr marL="6286" marR="6286" marT="628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800" b="1" i="0" u="none" strike="noStrike" dirty="0">
                          <a:solidFill>
                            <a:srgbClr val="FFFFFF"/>
                          </a:solidFill>
                          <a:effectLst/>
                          <a:latin typeface="Arial" panose="020B0604020202020204" pitchFamily="34" charset="0"/>
                        </a:rPr>
                        <a:t>Отлично</a:t>
                      </a:r>
                    </a:p>
                  </a:txBody>
                  <a:tcPr marL="6286" marR="6286" marT="628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2">
                  <a:txBody>
                    <a:bodyPr/>
                    <a:lstStyle/>
                    <a:p>
                      <a:pPr algn="ctr" rtl="0" fontAlgn="ctr"/>
                      <a:r>
                        <a:rPr lang="ru-RU" sz="800" b="1" i="0" u="none" strike="noStrike" dirty="0">
                          <a:solidFill>
                            <a:srgbClr val="FFFFFF"/>
                          </a:solidFill>
                          <a:effectLst/>
                          <a:latin typeface="Arial" panose="020B0604020202020204" pitchFamily="34" charset="0"/>
                        </a:rPr>
                        <a:t>Не могут оценить</a:t>
                      </a:r>
                    </a:p>
                  </a:txBody>
                  <a:tcPr marL="6286" marR="6286" marT="628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extLst>
                  <a:ext uri="{0D108BD9-81ED-4DB2-BD59-A6C34878D82A}">
                    <a16:rowId xmlns="" xmlns:a16="http://schemas.microsoft.com/office/drawing/2014/main" val="4039996018"/>
                  </a:ext>
                </a:extLst>
              </a:tr>
              <a:tr h="125718">
                <a:tc vMerge="1">
                  <a:txBody>
                    <a:bodyPr/>
                    <a:lstStyle/>
                    <a:p>
                      <a:endParaRPr lang="ru-RU"/>
                    </a:p>
                  </a:txBody>
                  <a:tcPr/>
                </a:tc>
                <a:tc>
                  <a:txBody>
                    <a:bodyPr/>
                    <a:lstStyle/>
                    <a:p>
                      <a:pPr algn="ctr" rtl="0" fontAlgn="ctr"/>
                      <a:r>
                        <a:rPr lang="ru-RU" sz="1000" b="0" i="0" u="none" strike="noStrike" spc="-60">
                          <a:solidFill>
                            <a:srgbClr val="000000"/>
                          </a:solidFill>
                          <a:effectLst/>
                          <a:latin typeface="Arial" panose="020B0604020202020204" pitchFamily="34" charset="0"/>
                        </a:rPr>
                        <a:t>2015</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2015</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2015</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2015</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2015</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spc="-60">
                          <a:solidFill>
                            <a:srgbClr val="000000"/>
                          </a:solidFill>
                          <a:effectLst/>
                          <a:latin typeface="Arial" panose="020B0604020202020204" pitchFamily="34" charset="0"/>
                        </a:rPr>
                        <a:t>2016</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spc="-60">
                          <a:solidFill>
                            <a:srgbClr val="000000"/>
                          </a:solidFill>
                          <a:effectLst/>
                          <a:latin typeface="Arial" panose="020B0604020202020204" pitchFamily="34" charset="0"/>
                        </a:rPr>
                        <a:t>2017</a:t>
                      </a:r>
                      <a:endParaRPr lang="ru-RU" sz="1000" b="0" i="0" u="none" strike="noStrike">
                        <a:solidFill>
                          <a:srgbClr val="000000"/>
                        </a:solidFill>
                        <a:effectLst/>
                        <a:latin typeface="Arial" panose="020B0604020202020204" pitchFamily="34" charset="0"/>
                      </a:endParaRP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464940739"/>
                  </a:ext>
                </a:extLst>
              </a:tr>
              <a:tr h="238864">
                <a:tc>
                  <a:txBody>
                    <a:bodyPr/>
                    <a:lstStyle/>
                    <a:p>
                      <a:pPr algn="l" rtl="0" fontAlgn="ctr"/>
                      <a:r>
                        <a:rPr lang="ru-RU" sz="1000" b="0" i="0" u="none" strike="noStrike" dirty="0">
                          <a:solidFill>
                            <a:srgbClr val="000000"/>
                          </a:solidFill>
                          <a:effectLst/>
                          <a:latin typeface="Arial" panose="020B0604020202020204" pitchFamily="34" charset="0"/>
                        </a:rPr>
                        <a:t>Наличие информации о состоянии рынков города/района</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953806404"/>
                  </a:ext>
                </a:extLst>
              </a:tr>
              <a:tr h="213720">
                <a:tc>
                  <a:txBody>
                    <a:bodyPr/>
                    <a:lstStyle/>
                    <a:p>
                      <a:pPr algn="l" rtl="0" fontAlgn="ctr"/>
                      <a:r>
                        <a:rPr lang="ru-RU" sz="1000" b="0" i="0" u="none" strike="noStrike">
                          <a:solidFill>
                            <a:srgbClr val="000000"/>
                          </a:solidFill>
                          <a:effectLst/>
                          <a:latin typeface="Arial" panose="020B0604020202020204" pitchFamily="34" charset="0"/>
                        </a:rPr>
                        <a:t>Наличие спроса и возможности у населения оплачивать эти товары или услуги</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729236017"/>
                  </a:ext>
                </a:extLst>
              </a:tr>
              <a:tr h="125718">
                <a:tc>
                  <a:txBody>
                    <a:bodyPr/>
                    <a:lstStyle/>
                    <a:p>
                      <a:pPr algn="l" rtl="0" fontAlgn="ctr"/>
                      <a:r>
                        <a:rPr lang="ru-RU" sz="1000" b="0" i="0" u="none" strike="noStrike">
                          <a:solidFill>
                            <a:srgbClr val="000000"/>
                          </a:solidFill>
                          <a:effectLst/>
                          <a:latin typeface="Arial" panose="020B0604020202020204" pitchFamily="34" charset="0"/>
                        </a:rPr>
                        <a:t>Взаимоотношение с другими фирмами-конкурентами</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978800839"/>
                  </a:ext>
                </a:extLst>
              </a:tr>
              <a:tr h="125718">
                <a:tc>
                  <a:txBody>
                    <a:bodyPr/>
                    <a:lstStyle/>
                    <a:p>
                      <a:pPr algn="l" rtl="0" fontAlgn="ctr"/>
                      <a:r>
                        <a:rPr lang="ru-RU" sz="1000" b="0" i="0" u="none" strike="noStrike">
                          <a:solidFill>
                            <a:srgbClr val="000000"/>
                          </a:solidFill>
                          <a:effectLst/>
                          <a:latin typeface="Arial" panose="020B0604020202020204" pitchFamily="34" charset="0"/>
                        </a:rPr>
                        <a:t>Возможность получения кредитов</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84582998"/>
                  </a:ext>
                </a:extLst>
              </a:tr>
              <a:tr h="125718">
                <a:tc>
                  <a:txBody>
                    <a:bodyPr/>
                    <a:lstStyle/>
                    <a:p>
                      <a:pPr algn="l" rtl="0" fontAlgn="ctr"/>
                      <a:r>
                        <a:rPr lang="ru-RU" sz="1000" b="0" i="0" u="none" strike="noStrike">
                          <a:solidFill>
                            <a:srgbClr val="000000"/>
                          </a:solidFill>
                          <a:effectLst/>
                          <a:latin typeface="Arial" panose="020B0604020202020204" pitchFamily="34" charset="0"/>
                        </a:rPr>
                        <a:t>Получение разрешения на открытие бизнеса</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401771041"/>
                  </a:ext>
                </a:extLst>
              </a:tr>
              <a:tr h="125718">
                <a:tc>
                  <a:txBody>
                    <a:bodyPr/>
                    <a:lstStyle/>
                    <a:p>
                      <a:pPr algn="l" rtl="0" fontAlgn="ctr"/>
                      <a:r>
                        <a:rPr lang="ru-RU" sz="1000" b="0" i="0" u="none" strike="noStrike">
                          <a:solidFill>
                            <a:srgbClr val="000000"/>
                          </a:solidFill>
                          <a:effectLst/>
                          <a:latin typeface="Arial" panose="020B0604020202020204" pitchFamily="34" charset="0"/>
                        </a:rPr>
                        <a:t>Возможности аренды помещений</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128478465"/>
                  </a:ext>
                </a:extLst>
              </a:tr>
              <a:tr h="125718">
                <a:tc>
                  <a:txBody>
                    <a:bodyPr/>
                    <a:lstStyle/>
                    <a:p>
                      <a:pPr algn="l" rtl="0" fontAlgn="ctr"/>
                      <a:r>
                        <a:rPr lang="ru-RU" sz="1000" b="0" i="0" u="none" strike="noStrike">
                          <a:solidFill>
                            <a:srgbClr val="000000"/>
                          </a:solidFill>
                          <a:effectLst/>
                          <a:latin typeface="Arial" panose="020B0604020202020204" pitchFamily="34" charset="0"/>
                        </a:rPr>
                        <a:t>Взаимодействие бизнеса с органами власти</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436522562"/>
                  </a:ext>
                </a:extLst>
              </a:tr>
              <a:tr h="232578">
                <a:tc>
                  <a:txBody>
                    <a:bodyPr/>
                    <a:lstStyle/>
                    <a:p>
                      <a:pPr algn="l" rtl="0" fontAlgn="ctr"/>
                      <a:r>
                        <a:rPr lang="ru-RU" sz="1000" b="0" i="0" u="none" strike="noStrike">
                          <a:solidFill>
                            <a:srgbClr val="000000"/>
                          </a:solidFill>
                          <a:effectLst/>
                          <a:latin typeface="Arial" panose="020B0604020202020204" pitchFamily="34" charset="0"/>
                        </a:rPr>
                        <a:t>Объем требований и отчетности для налоговых служб</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427909653"/>
                  </a:ext>
                </a:extLst>
              </a:tr>
              <a:tr h="220006">
                <a:tc>
                  <a:txBody>
                    <a:bodyPr/>
                    <a:lstStyle/>
                    <a:p>
                      <a:pPr algn="l" rtl="0" fontAlgn="ctr"/>
                      <a:r>
                        <a:rPr lang="ru-RU" sz="1000" b="0" i="0" u="none" strike="noStrike">
                          <a:solidFill>
                            <a:srgbClr val="000000"/>
                          </a:solidFill>
                          <a:effectLst/>
                          <a:latin typeface="Arial" panose="020B0604020202020204" pitchFamily="34" charset="0"/>
                        </a:rPr>
                        <a:t>Доступность государственных и муниципальных услуг</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072149162"/>
                  </a:ext>
                </a:extLst>
              </a:tr>
              <a:tr h="213720">
                <a:tc>
                  <a:txBody>
                    <a:bodyPr/>
                    <a:lstStyle/>
                    <a:p>
                      <a:pPr algn="l" rtl="0" fontAlgn="ctr"/>
                      <a:r>
                        <a:rPr lang="ru-RU" sz="1000" b="0" i="0" u="none" strike="noStrike">
                          <a:solidFill>
                            <a:srgbClr val="000000"/>
                          </a:solidFill>
                          <a:effectLst/>
                          <a:latin typeface="Arial" panose="020B0604020202020204" pitchFamily="34" charset="0"/>
                        </a:rPr>
                        <a:t>Возможность участвовать в тендерах и конкурсах, организуемых местными властями</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242874526"/>
                  </a:ext>
                </a:extLst>
              </a:tr>
              <a:tr h="125718">
                <a:tc>
                  <a:txBody>
                    <a:bodyPr/>
                    <a:lstStyle/>
                    <a:p>
                      <a:pPr algn="l" rtl="0" fontAlgn="ctr"/>
                      <a:r>
                        <a:rPr lang="ru-RU" sz="1000" b="0" i="0" u="none" strike="noStrike">
                          <a:solidFill>
                            <a:srgbClr val="000000"/>
                          </a:solidFill>
                          <a:effectLst/>
                          <a:latin typeface="Arial" panose="020B0604020202020204" pitchFamily="34" charset="0"/>
                        </a:rPr>
                        <a:t>Снижение барьеров для занятия бизнесом</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910131770"/>
                  </a:ext>
                </a:extLst>
              </a:tr>
              <a:tr h="213720">
                <a:tc>
                  <a:txBody>
                    <a:bodyPr/>
                    <a:lstStyle/>
                    <a:p>
                      <a:pPr algn="l" rtl="0" fontAlgn="ctr"/>
                      <a:r>
                        <a:rPr lang="ru-RU" sz="1000" b="0" i="0" u="none" strike="noStrike">
                          <a:solidFill>
                            <a:srgbClr val="000000"/>
                          </a:solidFill>
                          <a:effectLst/>
                          <a:latin typeface="Arial" panose="020B0604020202020204" pitchFamily="34" charset="0"/>
                        </a:rPr>
                        <a:t>Преодоление семейственности и клановости в органах, регулирующих развитие конкуренции в районе</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39</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70396544"/>
                  </a:ext>
                </a:extLst>
              </a:tr>
              <a:tr h="125718">
                <a:tc>
                  <a:txBody>
                    <a:bodyPr/>
                    <a:lstStyle/>
                    <a:p>
                      <a:pPr algn="l" rtl="0" fontAlgn="ctr"/>
                      <a:r>
                        <a:rPr lang="ru-RU" sz="1000" b="0" i="0" u="none" strike="noStrike" dirty="0">
                          <a:solidFill>
                            <a:srgbClr val="000000"/>
                          </a:solidFill>
                          <a:effectLst/>
                          <a:latin typeface="Arial" panose="020B0604020202020204" pitchFamily="34" charset="0"/>
                        </a:rPr>
                        <a:t>Возможности страхования бизнеса</a:t>
                      </a:r>
                    </a:p>
                  </a:txBody>
                  <a:tcPr marL="56573"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dirty="0">
                          <a:solidFill>
                            <a:srgbClr val="000000"/>
                          </a:solidFill>
                          <a:effectLst/>
                          <a:latin typeface="Arial" panose="020B0604020202020204" pitchFamily="34" charset="0"/>
                        </a:rPr>
                        <a:t>44</a:t>
                      </a:r>
                    </a:p>
                  </a:txBody>
                  <a:tcPr marL="6286" marR="6286" marT="628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904030365"/>
                  </a:ext>
                </a:extLst>
              </a:tr>
            </a:tbl>
          </a:graphicData>
        </a:graphic>
      </p:graphicFrame>
      <p:sp>
        <p:nvSpPr>
          <p:cNvPr id="6" name="Прямоугольник 5"/>
          <p:cNvSpPr/>
          <p:nvPr/>
        </p:nvSpPr>
        <p:spPr>
          <a:xfrm>
            <a:off x="899592" y="673532"/>
            <a:ext cx="7488758" cy="523220"/>
          </a:xfrm>
          <a:prstGeom prst="rect">
            <a:avLst/>
          </a:prstGeom>
        </p:spPr>
        <p:txBody>
          <a:bodyPr wrap="square">
            <a:spAutoFit/>
          </a:bodyPr>
          <a:lstStyle/>
          <a:p>
            <a:pPr algn="ctr"/>
            <a:r>
              <a:rPr lang="ru-RU" sz="1400" dirty="0">
                <a:ea typeface="Calibri" panose="020F0502020204030204" pitchFamily="34" charset="0"/>
                <a:cs typeface="Arial" panose="020B0604020202020204" pitchFamily="34" charset="0"/>
              </a:rPr>
              <a:t>Удовлетворенность различными аспектами, свидетельствующими об </a:t>
            </a:r>
            <a:br>
              <a:rPr lang="ru-RU" sz="1400" dirty="0">
                <a:ea typeface="Calibri" panose="020F0502020204030204" pitchFamily="34" charset="0"/>
                <a:cs typeface="Arial" panose="020B0604020202020204" pitchFamily="34" charset="0"/>
              </a:rPr>
            </a:br>
            <a:r>
              <a:rPr lang="ru-RU" sz="1400" dirty="0">
                <a:ea typeface="Calibri" panose="020F0502020204030204" pitchFamily="34" charset="0"/>
                <a:cs typeface="Arial" panose="020B0604020202020204" pitchFamily="34" charset="0"/>
              </a:rPr>
              <a:t>обстановке для ведения бизнеса в городе проживания, %</a:t>
            </a:r>
            <a:endParaRPr lang="ru-RU" sz="1400" dirty="0">
              <a:cs typeface="Arial" panose="020B0604020202020204" pitchFamily="34" charset="0"/>
            </a:endParaRPr>
          </a:p>
        </p:txBody>
      </p:sp>
      <p:sp>
        <p:nvSpPr>
          <p:cNvPr id="7" name="Прямоугольник 6"/>
          <p:cNvSpPr/>
          <p:nvPr/>
        </p:nvSpPr>
        <p:spPr>
          <a:xfrm>
            <a:off x="71970" y="6381750"/>
            <a:ext cx="6300229" cy="400110"/>
          </a:xfrm>
          <a:prstGeom prst="rect">
            <a:avLst/>
          </a:prstGeom>
        </p:spPr>
        <p:txBody>
          <a:bodyPr wrap="square">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по вашему мнению, в вашем городе/районе складывается обстановка для ведения бизнеса?»</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3591753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35</a:t>
            </a:fld>
            <a:endParaRPr lang="ru-RU" altLang="ru-RU"/>
          </a:p>
        </p:txBody>
      </p:sp>
      <p:sp>
        <p:nvSpPr>
          <p:cNvPr id="4" name="Объект 1"/>
          <p:cNvSpPr>
            <a:spLocks noGrp="1"/>
          </p:cNvSpPr>
          <p:nvPr>
            <p:ph/>
          </p:nvPr>
        </p:nvSpPr>
        <p:spPr>
          <a:xfrm>
            <a:off x="457200" y="764704"/>
            <a:ext cx="8229600" cy="5361459"/>
          </a:xfrm>
        </p:spPr>
        <p:txBody>
          <a:bodyPr anchor="ctr"/>
          <a:lstStyle/>
          <a:p>
            <a:pPr marL="0" indent="0">
              <a:buNone/>
            </a:pPr>
            <a:r>
              <a:rPr lang="ru-RU" dirty="0" smtClean="0">
                <a:solidFill>
                  <a:srgbClr val="0065BD"/>
                </a:solidFill>
                <a:latin typeface="Arial" panose="020B0604020202020204" pitchFamily="34" charset="0"/>
                <a:cs typeface="Arial" panose="020B0604020202020204" pitchFamily="34" charset="0"/>
              </a:rPr>
              <a:t>5. </a:t>
            </a:r>
            <a:r>
              <a:rPr lang="ru-RU" dirty="0">
                <a:solidFill>
                  <a:srgbClr val="0065BD"/>
                </a:solidFill>
                <a:latin typeface="Arial" panose="020B0604020202020204" pitchFamily="34" charset="0"/>
                <a:cs typeface="Arial" panose="020B0604020202020204" pitchFamily="34" charset="0"/>
              </a:rPr>
              <a:t>МОНИТОРИНГ ИНФРАСТРУКТУРЫ УПРАВЛЕНИЯ КОНКУРЕНЦИЕЙ В РЕГИОНЕ </a:t>
            </a:r>
          </a:p>
        </p:txBody>
      </p:sp>
    </p:spTree>
    <p:extLst>
      <p:ext uri="{BB962C8B-B14F-4D97-AF65-F5344CB8AC3E}">
        <p14:creationId xmlns:p14="http://schemas.microsoft.com/office/powerpoint/2010/main" val="4106824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36</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smtClean="0">
                <a:solidFill>
                  <a:schemeClr val="bg1"/>
                </a:solidFill>
              </a:rPr>
              <a:t>Мониторинг инфраструктуры управления конкуренцией в регионе</a:t>
            </a:r>
            <a:endParaRPr lang="ru-RU" altLang="ru-RU" dirty="0">
              <a:solidFill>
                <a:schemeClr val="bg1"/>
              </a:solidFill>
            </a:endParaRPr>
          </a:p>
        </p:txBody>
      </p:sp>
      <p:sp>
        <p:nvSpPr>
          <p:cNvPr id="6"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Стабильно позитивно воспринимаются отношения предпринимателей с конкурентами и органами власти, а также доступность государственных и муниципальных услуг, возможность участия в тендерах и конкурсах. </a:t>
            </a: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Сохраняется тенденция роста одобрения органов власти различных уровней по развитию конкуренции в муниципальных образованиях региона. Оценки власти федерального уровня и ФАС по Нижегородской области остаются стабильными.</a:t>
            </a:r>
          </a:p>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В 2017 году сохраняется рост одобрения деятельности общественных организаций, направленных на защиту прав предпринимателей и потребителей.</a:t>
            </a:r>
          </a:p>
          <a:p>
            <a:pPr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Формируется тенденция повышения информированности опрошенных граждан относительно того, как работают органы власти и общественные организации в сфере развития конкуренции</a:t>
            </a:r>
            <a:r>
              <a:rPr lang="ru-RU" sz="1600" dirty="0" smtClean="0">
                <a:latin typeface="Arial" panose="020B0604020202020204" pitchFamily="34" charset="0"/>
                <a:cs typeface="Arial" panose="020B0604020202020204" pitchFamily="34" charset="0"/>
              </a:rPr>
              <a:t>.</a:t>
            </a:r>
            <a:endParaRPr lang="ru-RU" altLang="ru-RU"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278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37</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Оценка работы органов власти и организаций </a:t>
            </a:r>
            <a:endParaRPr lang="ru-RU" altLang="ru-RU" dirty="0">
              <a:solidFill>
                <a:schemeClr val="bg1"/>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67183033"/>
              </p:ext>
            </p:extLst>
          </p:nvPr>
        </p:nvGraphicFramePr>
        <p:xfrm>
          <a:off x="251516" y="1314932"/>
          <a:ext cx="8640968" cy="4228135"/>
        </p:xfrm>
        <a:graphic>
          <a:graphicData uri="http://schemas.openxmlformats.org/drawingml/2006/table">
            <a:tbl>
              <a:tblPr/>
              <a:tblGrid>
                <a:gridCol w="3397719">
                  <a:extLst>
                    <a:ext uri="{9D8B030D-6E8A-4147-A177-3AD203B41FA5}">
                      <a16:colId xmlns="" xmlns:a16="http://schemas.microsoft.com/office/drawing/2014/main" val="2201156798"/>
                    </a:ext>
                  </a:extLst>
                </a:gridCol>
                <a:gridCol w="476659">
                  <a:extLst>
                    <a:ext uri="{9D8B030D-6E8A-4147-A177-3AD203B41FA5}">
                      <a16:colId xmlns="" xmlns:a16="http://schemas.microsoft.com/office/drawing/2014/main" val="3903945725"/>
                    </a:ext>
                  </a:extLst>
                </a:gridCol>
                <a:gridCol w="476659">
                  <a:extLst>
                    <a:ext uri="{9D8B030D-6E8A-4147-A177-3AD203B41FA5}">
                      <a16:colId xmlns="" xmlns:a16="http://schemas.microsoft.com/office/drawing/2014/main" val="825108693"/>
                    </a:ext>
                  </a:extLst>
                </a:gridCol>
                <a:gridCol w="476659">
                  <a:extLst>
                    <a:ext uri="{9D8B030D-6E8A-4147-A177-3AD203B41FA5}">
                      <a16:colId xmlns="" xmlns:a16="http://schemas.microsoft.com/office/drawing/2014/main" val="3694302857"/>
                    </a:ext>
                  </a:extLst>
                </a:gridCol>
                <a:gridCol w="476659">
                  <a:extLst>
                    <a:ext uri="{9D8B030D-6E8A-4147-A177-3AD203B41FA5}">
                      <a16:colId xmlns="" xmlns:a16="http://schemas.microsoft.com/office/drawing/2014/main" val="1553954162"/>
                    </a:ext>
                  </a:extLst>
                </a:gridCol>
                <a:gridCol w="476659">
                  <a:extLst>
                    <a:ext uri="{9D8B030D-6E8A-4147-A177-3AD203B41FA5}">
                      <a16:colId xmlns="" xmlns:a16="http://schemas.microsoft.com/office/drawing/2014/main" val="2606977884"/>
                    </a:ext>
                  </a:extLst>
                </a:gridCol>
                <a:gridCol w="476659">
                  <a:extLst>
                    <a:ext uri="{9D8B030D-6E8A-4147-A177-3AD203B41FA5}">
                      <a16:colId xmlns="" xmlns:a16="http://schemas.microsoft.com/office/drawing/2014/main" val="2404047652"/>
                    </a:ext>
                  </a:extLst>
                </a:gridCol>
                <a:gridCol w="476659">
                  <a:extLst>
                    <a:ext uri="{9D8B030D-6E8A-4147-A177-3AD203B41FA5}">
                      <a16:colId xmlns="" xmlns:a16="http://schemas.microsoft.com/office/drawing/2014/main" val="3081965157"/>
                    </a:ext>
                  </a:extLst>
                </a:gridCol>
                <a:gridCol w="476659">
                  <a:extLst>
                    <a:ext uri="{9D8B030D-6E8A-4147-A177-3AD203B41FA5}">
                      <a16:colId xmlns="" xmlns:a16="http://schemas.microsoft.com/office/drawing/2014/main" val="2989231588"/>
                    </a:ext>
                  </a:extLst>
                </a:gridCol>
                <a:gridCol w="476659">
                  <a:extLst>
                    <a:ext uri="{9D8B030D-6E8A-4147-A177-3AD203B41FA5}">
                      <a16:colId xmlns="" xmlns:a16="http://schemas.microsoft.com/office/drawing/2014/main" val="3262507410"/>
                    </a:ext>
                  </a:extLst>
                </a:gridCol>
                <a:gridCol w="476659">
                  <a:extLst>
                    <a:ext uri="{9D8B030D-6E8A-4147-A177-3AD203B41FA5}">
                      <a16:colId xmlns="" xmlns:a16="http://schemas.microsoft.com/office/drawing/2014/main" val="1710684890"/>
                    </a:ext>
                  </a:extLst>
                </a:gridCol>
                <a:gridCol w="476659">
                  <a:extLst>
                    <a:ext uri="{9D8B030D-6E8A-4147-A177-3AD203B41FA5}">
                      <a16:colId xmlns="" xmlns:a16="http://schemas.microsoft.com/office/drawing/2014/main" val="1542400069"/>
                    </a:ext>
                  </a:extLst>
                </a:gridCol>
              </a:tblGrid>
              <a:tr h="276090">
                <a:tc rowSpan="2">
                  <a:txBody>
                    <a:bodyPr/>
                    <a:lstStyle/>
                    <a:p>
                      <a:pPr algn="ctr" rtl="0" fontAlgn="ctr"/>
                      <a:r>
                        <a:rPr lang="ru-RU" sz="1000" b="1" i="0" u="none" strike="noStrike">
                          <a:solidFill>
                            <a:srgbClr val="FFFFFF"/>
                          </a:solidFill>
                          <a:effectLst/>
                          <a:latin typeface="Arial" panose="020B0604020202020204" pitchFamily="34" charset="0"/>
                        </a:rPr>
                        <a:t>Органы власти и организации</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2">
                  <a:txBody>
                    <a:bodyPr/>
                    <a:lstStyle/>
                    <a:p>
                      <a:pPr algn="ctr" rtl="0" fontAlgn="ctr"/>
                      <a:r>
                        <a:rPr lang="ru-RU" sz="1000" b="1" i="0" u="none" strike="noStrike">
                          <a:solidFill>
                            <a:srgbClr val="FFFFFF"/>
                          </a:solidFill>
                          <a:effectLst/>
                          <a:latin typeface="Arial" panose="020B0604020202020204" pitchFamily="34" charset="0"/>
                        </a:rPr>
                        <a:t>Ничего не знают о работе</a:t>
                      </a:r>
                    </a:p>
                  </a:txBody>
                  <a:tcPr marL="8366" marR="8366" marT="836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gridSpan="3">
                  <a:txBody>
                    <a:bodyPr/>
                    <a:lstStyle/>
                    <a:p>
                      <a:pPr algn="ctr" rtl="0" fontAlgn="ctr"/>
                      <a:r>
                        <a:rPr lang="ru-RU" sz="1000" b="1" i="0" u="none" strike="noStrike">
                          <a:solidFill>
                            <a:srgbClr val="FFFFFF"/>
                          </a:solidFill>
                          <a:effectLst/>
                          <a:latin typeface="Arial" panose="020B0604020202020204" pitchFamily="34" charset="0"/>
                        </a:rPr>
                        <a:t>Не удовлетворительно</a:t>
                      </a:r>
                    </a:p>
                  </a:txBody>
                  <a:tcPr marL="8366" marR="8366" marT="836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1000" b="1" i="0" u="none" strike="noStrike">
                          <a:solidFill>
                            <a:srgbClr val="FFFFFF"/>
                          </a:solidFill>
                          <a:effectLst/>
                          <a:latin typeface="Arial" panose="020B0604020202020204" pitchFamily="34" charset="0"/>
                        </a:rPr>
                        <a:t>Средне</a:t>
                      </a:r>
                    </a:p>
                  </a:txBody>
                  <a:tcPr marL="8366" marR="8366" marT="836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1000" b="1" i="0" u="none" strike="noStrike">
                          <a:solidFill>
                            <a:srgbClr val="FFFFFF"/>
                          </a:solidFill>
                          <a:effectLst/>
                          <a:latin typeface="Arial" panose="020B0604020202020204" pitchFamily="34" charset="0"/>
                        </a:rPr>
                        <a:t>Удовлетворительно</a:t>
                      </a:r>
                    </a:p>
                  </a:txBody>
                  <a:tcPr marL="8366" marR="8366" marT="8366" marB="0"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45175932"/>
                  </a:ext>
                </a:extLst>
              </a:tr>
              <a:tr h="167327">
                <a:tc vMerge="1">
                  <a:txBody>
                    <a:bodyPr/>
                    <a:lstStyle/>
                    <a:p>
                      <a:endParaRPr lang="ru-RU"/>
                    </a:p>
                  </a:txBody>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2017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920529782"/>
                  </a:ext>
                </a:extLst>
              </a:tr>
              <a:tr h="167327">
                <a:tc>
                  <a:txBody>
                    <a:bodyPr/>
                    <a:lstStyle/>
                    <a:p>
                      <a:pPr algn="l" rtl="0" fontAlgn="ctr"/>
                      <a:r>
                        <a:rPr lang="ru-RU" sz="1000" b="0" i="0" u="none" strike="noStrike">
                          <a:solidFill>
                            <a:srgbClr val="000000"/>
                          </a:solidFill>
                          <a:effectLst/>
                          <a:latin typeface="Arial" panose="020B0604020202020204" pitchFamily="34" charset="0"/>
                        </a:rPr>
                        <a:t>Глава администрации района</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287678011"/>
                  </a:ext>
                </a:extLst>
              </a:tr>
              <a:tr h="167327">
                <a:tc>
                  <a:txBody>
                    <a:bodyPr/>
                    <a:lstStyle/>
                    <a:p>
                      <a:pPr algn="l" rtl="0" fontAlgn="ctr"/>
                      <a:r>
                        <a:rPr lang="ru-RU" sz="1000" b="0" i="0" u="none" strike="noStrike">
                          <a:solidFill>
                            <a:srgbClr val="000000"/>
                          </a:solidFill>
                          <a:effectLst/>
                          <a:latin typeface="Arial" panose="020B0604020202020204" pitchFamily="34" charset="0"/>
                        </a:rPr>
                        <a:t>Администрация района</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56364980"/>
                  </a:ext>
                </a:extLst>
              </a:tr>
              <a:tr h="167327">
                <a:tc>
                  <a:txBody>
                    <a:bodyPr/>
                    <a:lstStyle/>
                    <a:p>
                      <a:pPr algn="l" rtl="0" fontAlgn="ctr"/>
                      <a:r>
                        <a:rPr lang="ru-RU" sz="1000" b="0" i="0" u="none" strike="noStrike">
                          <a:solidFill>
                            <a:srgbClr val="000000"/>
                          </a:solidFill>
                          <a:effectLst/>
                          <a:latin typeface="Arial" panose="020B0604020202020204" pitchFamily="34" charset="0"/>
                        </a:rPr>
                        <a:t>Президент России (В.Путин)</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620535278"/>
                  </a:ext>
                </a:extLst>
              </a:tr>
              <a:tr h="284457">
                <a:tc>
                  <a:txBody>
                    <a:bodyPr/>
                    <a:lstStyle/>
                    <a:p>
                      <a:pPr algn="l" rtl="0" fontAlgn="ctr"/>
                      <a:r>
                        <a:rPr lang="ru-RU" sz="1000" b="0" i="0" u="none" strike="noStrike">
                          <a:solidFill>
                            <a:srgbClr val="000000"/>
                          </a:solidFill>
                          <a:effectLst/>
                          <a:latin typeface="Arial" panose="020B0604020202020204" pitchFamily="34" charset="0"/>
                        </a:rPr>
                        <a:t>Глава МСУ Вашего района, председатель Земского собрания</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066046249"/>
                  </a:ext>
                </a:extLst>
              </a:tr>
              <a:tr h="284457">
                <a:tc>
                  <a:txBody>
                    <a:bodyPr/>
                    <a:lstStyle/>
                    <a:p>
                      <a:pPr algn="l" rtl="0" fontAlgn="ctr"/>
                      <a:r>
                        <a:rPr lang="ru-RU" sz="1000" b="0" i="0" u="none" strike="noStrike">
                          <a:solidFill>
                            <a:srgbClr val="000000"/>
                          </a:solidFill>
                          <a:effectLst/>
                          <a:latin typeface="Arial" panose="020B0604020202020204" pitchFamily="34" charset="0"/>
                        </a:rPr>
                        <a:t>Районный отдел (департамент) по развитию предпринимательства</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456212502"/>
                  </a:ext>
                </a:extLst>
              </a:tr>
              <a:tr h="167327">
                <a:tc>
                  <a:txBody>
                    <a:bodyPr/>
                    <a:lstStyle/>
                    <a:p>
                      <a:pPr algn="l" rtl="0" fontAlgn="ctr"/>
                      <a:r>
                        <a:rPr lang="ru-RU" sz="1000" b="0" i="0" u="none" strike="noStrike">
                          <a:solidFill>
                            <a:srgbClr val="000000"/>
                          </a:solidFill>
                          <a:effectLst/>
                          <a:latin typeface="Arial" panose="020B0604020202020204" pitchFamily="34" charset="0"/>
                        </a:rPr>
                        <a:t>Губернатор Нижегородской  области</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873197579"/>
                  </a:ext>
                </a:extLst>
              </a:tr>
              <a:tr h="167327">
                <a:tc>
                  <a:txBody>
                    <a:bodyPr/>
                    <a:lstStyle/>
                    <a:p>
                      <a:pPr algn="l" rtl="0" fontAlgn="ctr"/>
                      <a:r>
                        <a:rPr lang="ru-RU" sz="1000" b="0" i="0" u="none" strike="noStrike">
                          <a:solidFill>
                            <a:srgbClr val="000000"/>
                          </a:solidFill>
                          <a:effectLst/>
                          <a:latin typeface="Arial" panose="020B0604020202020204" pitchFamily="34" charset="0"/>
                        </a:rPr>
                        <a:t>Комитет по управлению муниципальным имуществом</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800801463"/>
                  </a:ext>
                </a:extLst>
              </a:tr>
              <a:tr h="167327">
                <a:tc>
                  <a:txBody>
                    <a:bodyPr/>
                    <a:lstStyle/>
                    <a:p>
                      <a:pPr algn="l" rtl="0" fontAlgn="ctr"/>
                      <a:r>
                        <a:rPr lang="ru-RU" sz="1000" b="0" i="0" u="none" strike="noStrike">
                          <a:solidFill>
                            <a:srgbClr val="000000"/>
                          </a:solidFill>
                          <a:effectLst/>
                          <a:latin typeface="Arial" panose="020B0604020202020204" pitchFamily="34" charset="0"/>
                        </a:rPr>
                        <a:t>Общественная приемная Губернатора НО</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216036757"/>
                  </a:ext>
                </a:extLst>
              </a:tr>
              <a:tr h="167327">
                <a:tc>
                  <a:txBody>
                    <a:bodyPr/>
                    <a:lstStyle/>
                    <a:p>
                      <a:pPr algn="l" rtl="0" fontAlgn="ctr"/>
                      <a:r>
                        <a:rPr lang="ru-RU" sz="1000" b="0" i="0" u="none" strike="noStrike">
                          <a:solidFill>
                            <a:srgbClr val="000000"/>
                          </a:solidFill>
                          <a:effectLst/>
                          <a:latin typeface="Arial" panose="020B0604020202020204" pitchFamily="34" charset="0"/>
                        </a:rPr>
                        <a:t>Районные комитеты по защите прав потребителей</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772821281"/>
                  </a:ext>
                </a:extLst>
              </a:tr>
              <a:tr h="167327">
                <a:tc>
                  <a:txBody>
                    <a:bodyPr/>
                    <a:lstStyle/>
                    <a:p>
                      <a:pPr algn="l" rtl="0" fontAlgn="ctr"/>
                      <a:r>
                        <a:rPr lang="ru-RU" sz="1000" b="0" i="0" u="none" strike="noStrike">
                          <a:solidFill>
                            <a:srgbClr val="000000"/>
                          </a:solidFill>
                          <a:effectLst/>
                          <a:latin typeface="Arial" panose="020B0604020202020204" pitchFamily="34" charset="0"/>
                        </a:rPr>
                        <a:t>Ваш Сельсовет</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559313981"/>
                  </a:ext>
                </a:extLst>
              </a:tr>
              <a:tr h="167327">
                <a:tc>
                  <a:txBody>
                    <a:bodyPr/>
                    <a:lstStyle/>
                    <a:p>
                      <a:pPr algn="l" rtl="0" fontAlgn="ctr"/>
                      <a:r>
                        <a:rPr lang="ru-RU" sz="1000" b="0" i="0" u="none" strike="noStrike">
                          <a:solidFill>
                            <a:srgbClr val="000000"/>
                          </a:solidFill>
                          <a:effectLst/>
                          <a:latin typeface="Arial" panose="020B0604020202020204" pitchFamily="34" charset="0"/>
                        </a:rPr>
                        <a:t>Общественная приемная Президента РФ</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234834900"/>
                  </a:ext>
                </a:extLst>
              </a:tr>
              <a:tr h="284457">
                <a:tc>
                  <a:txBody>
                    <a:bodyPr/>
                    <a:lstStyle/>
                    <a:p>
                      <a:pPr algn="l" rtl="0" fontAlgn="ctr"/>
                      <a:r>
                        <a:rPr lang="ru-RU" sz="1000" b="0" i="0" u="none" strike="noStrike">
                          <a:solidFill>
                            <a:srgbClr val="000000"/>
                          </a:solidFill>
                          <a:effectLst/>
                          <a:latin typeface="Arial" panose="020B0604020202020204" pitchFamily="34" charset="0"/>
                        </a:rPr>
                        <a:t>Федеральная антимонопольная служба по Нижегородской области</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624216765"/>
                  </a:ext>
                </a:extLst>
              </a:tr>
              <a:tr h="167327">
                <a:tc>
                  <a:txBody>
                    <a:bodyPr/>
                    <a:lstStyle/>
                    <a:p>
                      <a:pPr algn="l" rtl="0" fontAlgn="ctr"/>
                      <a:r>
                        <a:rPr lang="ru-RU" sz="1000" b="0" i="0" u="none" strike="noStrike">
                          <a:solidFill>
                            <a:srgbClr val="000000"/>
                          </a:solidFill>
                          <a:effectLst/>
                          <a:latin typeface="Arial" panose="020B0604020202020204" pitchFamily="34" charset="0"/>
                        </a:rPr>
                        <a:t>Учебные заведения района</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53023746"/>
                  </a:ext>
                </a:extLst>
              </a:tr>
              <a:tr h="167327">
                <a:tc>
                  <a:txBody>
                    <a:bodyPr/>
                    <a:lstStyle/>
                    <a:p>
                      <a:pPr algn="l" rtl="0" fontAlgn="ctr"/>
                      <a:r>
                        <a:rPr lang="ru-RU" sz="1000" b="0" i="0" u="none" strike="noStrike">
                          <a:solidFill>
                            <a:srgbClr val="000000"/>
                          </a:solidFill>
                          <a:effectLst/>
                          <a:latin typeface="Arial" panose="020B0604020202020204" pitchFamily="34" charset="0"/>
                        </a:rPr>
                        <a:t>Правовой центр защиты потребителей</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32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801029631"/>
                  </a:ext>
                </a:extLst>
              </a:tr>
              <a:tr h="167327">
                <a:tc>
                  <a:txBody>
                    <a:bodyPr/>
                    <a:lstStyle/>
                    <a:p>
                      <a:pPr algn="l" rtl="0" fontAlgn="ctr"/>
                      <a:r>
                        <a:rPr lang="ru-RU" sz="1000" b="0" i="0" u="none" strike="noStrike">
                          <a:solidFill>
                            <a:srgbClr val="000000"/>
                          </a:solidFill>
                          <a:effectLst/>
                          <a:latin typeface="Arial" panose="020B0604020202020204" pitchFamily="34" charset="0"/>
                        </a:rPr>
                        <a:t>Общественная палата Нижегородской  области</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931648144"/>
                  </a:ext>
                </a:extLst>
              </a:tr>
              <a:tr h="284457">
                <a:tc>
                  <a:txBody>
                    <a:bodyPr/>
                    <a:lstStyle/>
                    <a:p>
                      <a:pPr algn="l" rtl="0" fontAlgn="ctr"/>
                      <a:r>
                        <a:rPr lang="ru-RU" sz="1000" b="0" i="0" u="none" strike="noStrike">
                          <a:solidFill>
                            <a:srgbClr val="000000"/>
                          </a:solidFill>
                          <a:effectLst/>
                          <a:latin typeface="Arial" panose="020B0604020202020204" pitchFamily="34" charset="0"/>
                        </a:rPr>
                        <a:t>Нижегородская региональная общественная организация по защите прав потребителей</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653749986"/>
                  </a:ext>
                </a:extLst>
              </a:tr>
              <a:tr h="167327">
                <a:tc>
                  <a:txBody>
                    <a:bodyPr/>
                    <a:lstStyle/>
                    <a:p>
                      <a:pPr algn="l" rtl="0" fontAlgn="ctr"/>
                      <a:r>
                        <a:rPr lang="ru-RU" sz="1000" b="0" i="0" u="none" strike="noStrike">
                          <a:solidFill>
                            <a:srgbClr val="000000"/>
                          </a:solidFill>
                          <a:effectLst/>
                          <a:latin typeface="Arial" panose="020B0604020202020204" pitchFamily="34" charset="0"/>
                        </a:rPr>
                        <a:t>ОПОРА России</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24</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881848718"/>
                  </a:ext>
                </a:extLst>
              </a:tr>
              <a:tr h="167327">
                <a:tc>
                  <a:txBody>
                    <a:bodyPr/>
                    <a:lstStyle/>
                    <a:p>
                      <a:pPr algn="l" rtl="0" fontAlgn="ctr"/>
                      <a:r>
                        <a:rPr lang="ru-RU" sz="1000" b="0" i="0" u="none" strike="noStrike">
                          <a:solidFill>
                            <a:srgbClr val="000000"/>
                          </a:solidFill>
                          <a:effectLst/>
                          <a:latin typeface="Arial" panose="020B0604020202020204" pitchFamily="34" charset="0"/>
                        </a:rPr>
                        <a:t>Деловая Россия </a:t>
                      </a:r>
                    </a:p>
                  </a:txBody>
                  <a:tcPr marL="75297"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58</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51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20</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1000" b="0" i="0" u="none" strike="noStrike" dirty="0">
                          <a:solidFill>
                            <a:srgbClr val="000000"/>
                          </a:solidFill>
                          <a:effectLst/>
                          <a:latin typeface="Arial" panose="020B0604020202020204" pitchFamily="34" charset="0"/>
                        </a:rPr>
                        <a:t>22</a:t>
                      </a:r>
                    </a:p>
                  </a:txBody>
                  <a:tcPr marL="8366" marR="8366" marT="8366"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237438764"/>
                  </a:ext>
                </a:extLst>
              </a:tr>
            </a:tbl>
          </a:graphicData>
        </a:graphic>
      </p:graphicFrame>
      <p:sp>
        <p:nvSpPr>
          <p:cNvPr id="6" name="Прямоугольник 5"/>
          <p:cNvSpPr/>
          <p:nvPr/>
        </p:nvSpPr>
        <p:spPr>
          <a:xfrm>
            <a:off x="827584" y="745540"/>
            <a:ext cx="7776864" cy="523220"/>
          </a:xfrm>
          <a:prstGeom prst="rect">
            <a:avLst/>
          </a:prstGeom>
        </p:spPr>
        <p:txBody>
          <a:bodyPr wrap="square">
            <a:spAutoFit/>
          </a:bodyPr>
          <a:lstStyle/>
          <a:p>
            <a:pPr algn="ctr"/>
            <a:r>
              <a:rPr lang="ru-RU" sz="1400" dirty="0">
                <a:ea typeface="Calibri" panose="020F0502020204030204" pitchFamily="34" charset="0"/>
                <a:cs typeface="Arial" panose="020B0604020202020204" pitchFamily="34" charset="0"/>
              </a:rPr>
              <a:t>Оценка работы органов власти и организаций по развитию </a:t>
            </a:r>
            <a:r>
              <a:rPr lang="ru-RU" sz="1400" dirty="0" smtClean="0">
                <a:ea typeface="Calibri" panose="020F0502020204030204" pitchFamily="34" charset="0"/>
                <a:cs typeface="Arial" panose="020B0604020202020204" pitchFamily="34" charset="0"/>
              </a:rPr>
              <a:t>конкуренции</a:t>
            </a:r>
            <a:br>
              <a:rPr lang="ru-RU" sz="1400" dirty="0" smtClean="0">
                <a:ea typeface="Calibri" panose="020F0502020204030204" pitchFamily="34" charset="0"/>
                <a:cs typeface="Arial" panose="020B0604020202020204" pitchFamily="34" charset="0"/>
              </a:rPr>
            </a:br>
            <a:r>
              <a:rPr lang="ru-RU" sz="1400" dirty="0" smtClean="0">
                <a:ea typeface="Calibri" panose="020F0502020204030204" pitchFamily="34" charset="0"/>
                <a:cs typeface="Arial" panose="020B0604020202020204" pitchFamily="34" charset="0"/>
              </a:rPr>
              <a:t> </a:t>
            </a:r>
            <a:r>
              <a:rPr lang="ru-RU" sz="1400" dirty="0">
                <a:ea typeface="Calibri" panose="020F0502020204030204" pitchFamily="34" charset="0"/>
                <a:cs typeface="Arial" panose="020B0604020202020204" pitchFamily="34" charset="0"/>
              </a:rPr>
              <a:t>в вашем населенном пункте, %</a:t>
            </a:r>
            <a:endParaRPr lang="ru-RU" sz="1400" dirty="0">
              <a:cs typeface="Arial" panose="020B0604020202020204" pitchFamily="34" charset="0"/>
            </a:endParaRPr>
          </a:p>
        </p:txBody>
      </p:sp>
      <p:sp>
        <p:nvSpPr>
          <p:cNvPr id="7" name="Прямоугольник 6"/>
          <p:cNvSpPr/>
          <p:nvPr/>
        </p:nvSpPr>
        <p:spPr>
          <a:xfrm>
            <a:off x="251516" y="6364257"/>
            <a:ext cx="8136834" cy="400110"/>
          </a:xfrm>
          <a:prstGeom prst="rect">
            <a:avLst/>
          </a:prstGeom>
        </p:spPr>
        <p:txBody>
          <a:bodyPr wrap="square">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«Как вы оцениваете работу следующих органов власти и организаций по развитию конкуренции в вашем населенном пункте/ районе области?»</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21351341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38</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dirty="0">
                <a:solidFill>
                  <a:schemeClr val="bg1"/>
                </a:solidFill>
              </a:rPr>
              <a:t>И</a:t>
            </a:r>
            <a:r>
              <a:rPr lang="ru-RU" dirty="0" smtClean="0">
                <a:solidFill>
                  <a:schemeClr val="bg1"/>
                </a:solidFill>
              </a:rPr>
              <a:t>зменение </a:t>
            </a:r>
            <a:r>
              <a:rPr lang="ru-RU" dirty="0">
                <a:solidFill>
                  <a:schemeClr val="bg1"/>
                </a:solidFill>
              </a:rPr>
              <a:t>структуры запроса на регулирование конкуренции</a:t>
            </a:r>
            <a:endParaRPr lang="ru-RU" altLang="ru-RU" dirty="0">
              <a:solidFill>
                <a:schemeClr val="bg1"/>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72045051"/>
              </p:ext>
            </p:extLst>
          </p:nvPr>
        </p:nvGraphicFramePr>
        <p:xfrm>
          <a:off x="252000" y="1253332"/>
          <a:ext cx="8639999" cy="4760162"/>
        </p:xfrm>
        <a:graphic>
          <a:graphicData uri="http://schemas.openxmlformats.org/drawingml/2006/table">
            <a:tbl>
              <a:tblPr/>
              <a:tblGrid>
                <a:gridCol w="6080810">
                  <a:extLst>
                    <a:ext uri="{9D8B030D-6E8A-4147-A177-3AD203B41FA5}">
                      <a16:colId xmlns="" xmlns:a16="http://schemas.microsoft.com/office/drawing/2014/main" val="3556106687"/>
                    </a:ext>
                  </a:extLst>
                </a:gridCol>
                <a:gridCol w="853063">
                  <a:extLst>
                    <a:ext uri="{9D8B030D-6E8A-4147-A177-3AD203B41FA5}">
                      <a16:colId xmlns="" xmlns:a16="http://schemas.microsoft.com/office/drawing/2014/main" val="104115901"/>
                    </a:ext>
                  </a:extLst>
                </a:gridCol>
                <a:gridCol w="853063">
                  <a:extLst>
                    <a:ext uri="{9D8B030D-6E8A-4147-A177-3AD203B41FA5}">
                      <a16:colId xmlns="" xmlns:a16="http://schemas.microsoft.com/office/drawing/2014/main" val="1834797455"/>
                    </a:ext>
                  </a:extLst>
                </a:gridCol>
                <a:gridCol w="853063">
                  <a:extLst>
                    <a:ext uri="{9D8B030D-6E8A-4147-A177-3AD203B41FA5}">
                      <a16:colId xmlns="" xmlns:a16="http://schemas.microsoft.com/office/drawing/2014/main" val="3400694816"/>
                    </a:ext>
                  </a:extLst>
                </a:gridCol>
              </a:tblGrid>
              <a:tr h="360000">
                <a:tc>
                  <a:txBody>
                    <a:bodyPr/>
                    <a:lstStyle/>
                    <a:p>
                      <a:pPr algn="ctr" rtl="0" fontAlgn="ctr"/>
                      <a:r>
                        <a:rPr lang="ru-RU" sz="1000" b="1" i="0" u="none" strike="noStrike" dirty="0">
                          <a:solidFill>
                            <a:srgbClr val="FFFFFF"/>
                          </a:solidFill>
                          <a:effectLst/>
                          <a:latin typeface="Arial" panose="020B0604020202020204" pitchFamily="34" charset="0"/>
                        </a:rPr>
                        <a:t>Направления работы</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a:txBody>
                    <a:bodyPr/>
                    <a:lstStyle/>
                    <a:p>
                      <a:pPr algn="ctr" rtl="0" fontAlgn="ctr"/>
                      <a:r>
                        <a:rPr lang="ru-RU" sz="1000" b="1" i="0" u="none" strike="noStrike">
                          <a:solidFill>
                            <a:srgbClr val="FFFFFF"/>
                          </a:solidFill>
                          <a:effectLst/>
                          <a:latin typeface="Arial" panose="020B0604020202020204" pitchFamily="34" charset="0"/>
                        </a:rPr>
                        <a:t>2015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a:txBody>
                    <a:bodyPr/>
                    <a:lstStyle/>
                    <a:p>
                      <a:pPr algn="ctr" rtl="0" fontAlgn="ctr"/>
                      <a:r>
                        <a:rPr lang="ru-RU" sz="1000" b="1" i="0" u="none" strike="noStrike">
                          <a:solidFill>
                            <a:srgbClr val="FFFFFF"/>
                          </a:solidFill>
                          <a:effectLst/>
                          <a:latin typeface="Arial" panose="020B0604020202020204" pitchFamily="34" charset="0"/>
                        </a:rPr>
                        <a:t>2016</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a:txBody>
                    <a:bodyPr/>
                    <a:lstStyle/>
                    <a:p>
                      <a:pPr algn="ctr" rtl="0" fontAlgn="ctr"/>
                      <a:r>
                        <a:rPr lang="ru-RU" sz="1000" b="1" i="0" u="none" strike="noStrike">
                          <a:solidFill>
                            <a:srgbClr val="FFFFFF"/>
                          </a:solidFill>
                          <a:effectLst/>
                          <a:latin typeface="Arial" panose="020B0604020202020204" pitchFamily="34" charset="0"/>
                        </a:rPr>
                        <a:t>2017</a:t>
                      </a:r>
                    </a:p>
                  </a:txBody>
                  <a:tcPr marL="6653" marR="6653" marT="6653" marB="0" anchor="ctr">
                    <a:lnL w="6350" cap="flat" cmpd="sng" algn="ctr">
                      <a:solidFill>
                        <a:srgbClr val="4A7EBB"/>
                      </a:solidFill>
                      <a:prstDash val="solid"/>
                      <a:round/>
                      <a:headEnd type="none" w="med" len="med"/>
                      <a:tailEnd type="none" w="med" len="med"/>
                    </a:lnL>
                    <a:lnR>
                      <a:noFill/>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extLst>
                  <a:ext uri="{0D108BD9-81ED-4DB2-BD59-A6C34878D82A}">
                    <a16:rowId xmlns="" xmlns:a16="http://schemas.microsoft.com/office/drawing/2014/main" val="922015699"/>
                  </a:ext>
                </a:extLst>
              </a:tr>
              <a:tr h="133068">
                <a:tc>
                  <a:txBody>
                    <a:bodyPr/>
                    <a:lstStyle/>
                    <a:p>
                      <a:pPr algn="l" rtl="0" fontAlgn="ctr"/>
                      <a:r>
                        <a:rPr lang="ru-RU" sz="1000" b="0" i="0" u="none" strike="noStrike">
                          <a:solidFill>
                            <a:srgbClr val="000000"/>
                          </a:solidFill>
                          <a:effectLst/>
                          <a:latin typeface="Arial" panose="020B0604020202020204" pitchFamily="34" charset="0"/>
                        </a:rPr>
                        <a:t>Контроль над ростом цен</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62</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5A8AC6"/>
                    </a:solidFill>
                  </a:tcPr>
                </a:tc>
                <a:tc>
                  <a:txBody>
                    <a:bodyPr/>
                    <a:lstStyle/>
                    <a:p>
                      <a:pPr algn="ctr" rtl="0" fontAlgn="ctr"/>
                      <a:r>
                        <a:rPr lang="ru-RU" sz="1000" b="0" i="0" u="none" strike="noStrike">
                          <a:solidFill>
                            <a:srgbClr val="000000"/>
                          </a:solidFill>
                          <a:effectLst/>
                          <a:latin typeface="Arial" panose="020B0604020202020204" pitchFamily="34" charset="0"/>
                        </a:rPr>
                        <a:t>61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5E8DC8"/>
                    </a:solidFill>
                  </a:tcPr>
                </a:tc>
                <a:tc>
                  <a:txBody>
                    <a:bodyPr/>
                    <a:lstStyle/>
                    <a:p>
                      <a:pPr algn="ctr" rtl="0" fontAlgn="ctr"/>
                      <a:r>
                        <a:rPr lang="ru-RU" sz="1000" b="0" i="0" u="none" strike="noStrike">
                          <a:solidFill>
                            <a:srgbClr val="000000"/>
                          </a:solidFill>
                          <a:effectLst/>
                          <a:latin typeface="Arial" panose="020B0604020202020204" pitchFamily="34" charset="0"/>
                        </a:rPr>
                        <a:t>52</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7AA1D2"/>
                    </a:solidFill>
                  </a:tcPr>
                </a:tc>
                <a:extLst>
                  <a:ext uri="{0D108BD9-81ED-4DB2-BD59-A6C34878D82A}">
                    <a16:rowId xmlns="" xmlns:a16="http://schemas.microsoft.com/office/drawing/2014/main" val="2134894894"/>
                  </a:ext>
                </a:extLst>
              </a:tr>
              <a:tr h="133068">
                <a:tc>
                  <a:txBody>
                    <a:bodyPr/>
                    <a:lstStyle/>
                    <a:p>
                      <a:pPr algn="l" rtl="0" fontAlgn="ctr"/>
                      <a:r>
                        <a:rPr lang="ru-RU" sz="1000" b="0" i="0" u="none" strike="noStrike">
                          <a:solidFill>
                            <a:srgbClr val="000000"/>
                          </a:solidFill>
                          <a:effectLst/>
                          <a:latin typeface="Arial" panose="020B0604020202020204" pitchFamily="34" charset="0"/>
                        </a:rPr>
                        <a:t>Контроль над качеством продукции </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7DA3D3"/>
                    </a:solidFill>
                  </a:tcPr>
                </a:tc>
                <a:tc>
                  <a:txBody>
                    <a:bodyPr/>
                    <a:lstStyle/>
                    <a:p>
                      <a:pPr algn="ctr" rtl="0" fontAlgn="ctr"/>
                      <a:r>
                        <a:rPr lang="ru-RU" sz="1000" b="0" i="0" u="none" strike="noStrike">
                          <a:solidFill>
                            <a:srgbClr val="000000"/>
                          </a:solidFill>
                          <a:effectLst/>
                          <a:latin typeface="Arial" panose="020B0604020202020204" pitchFamily="34" charset="0"/>
                        </a:rPr>
                        <a:t>55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719ACE"/>
                    </a:solidFill>
                  </a:tcPr>
                </a:tc>
                <a:tc>
                  <a:txBody>
                    <a:bodyPr/>
                    <a:lstStyle/>
                    <a:p>
                      <a:pPr algn="ctr" rtl="0" fontAlgn="ctr"/>
                      <a:r>
                        <a:rPr lang="ru-RU" sz="1000" b="0" i="0" u="none" strike="noStrike">
                          <a:solidFill>
                            <a:srgbClr val="000000"/>
                          </a:solidFill>
                          <a:effectLst/>
                          <a:latin typeface="Arial" panose="020B0604020202020204" pitchFamily="34" charset="0"/>
                        </a:rPr>
                        <a:t>38</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A7C0E1"/>
                    </a:solidFill>
                  </a:tcPr>
                </a:tc>
                <a:extLst>
                  <a:ext uri="{0D108BD9-81ED-4DB2-BD59-A6C34878D82A}">
                    <a16:rowId xmlns="" xmlns:a16="http://schemas.microsoft.com/office/drawing/2014/main" val="3738480123"/>
                  </a:ext>
                </a:extLst>
              </a:tr>
              <a:tr h="339325">
                <a:tc>
                  <a:txBody>
                    <a:bodyPr/>
                    <a:lstStyle/>
                    <a:p>
                      <a:pPr algn="l" rtl="0" fontAlgn="ctr"/>
                      <a:r>
                        <a:rPr lang="ru-RU" sz="1000" b="0" i="0" u="none" strike="noStrike">
                          <a:solidFill>
                            <a:srgbClr val="000000"/>
                          </a:solidFill>
                          <a:effectLst/>
                          <a:latin typeface="Arial" panose="020B0604020202020204" pitchFamily="34" charset="0"/>
                        </a:rPr>
                        <a:t>Создание условий для того, чтобы местных продуктов питания и услуг было больше, чем привозных из других регионов</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BDD0E9"/>
                    </a:solidFill>
                  </a:tcPr>
                </a:tc>
                <a:extLst>
                  <a:ext uri="{0D108BD9-81ED-4DB2-BD59-A6C34878D82A}">
                    <a16:rowId xmlns="" xmlns:a16="http://schemas.microsoft.com/office/drawing/2014/main" val="3973263972"/>
                  </a:ext>
                </a:extLst>
              </a:tr>
              <a:tr h="133068">
                <a:tc>
                  <a:txBody>
                    <a:bodyPr/>
                    <a:lstStyle/>
                    <a:p>
                      <a:pPr algn="l" rtl="0" fontAlgn="ctr"/>
                      <a:r>
                        <a:rPr lang="ru-RU" sz="1000" b="0" i="0" u="none" strike="noStrike">
                          <a:solidFill>
                            <a:srgbClr val="000000"/>
                          </a:solidFill>
                          <a:effectLst/>
                          <a:latin typeface="Arial" panose="020B0604020202020204" pitchFamily="34" charset="0"/>
                        </a:rPr>
                        <a:t>Создание новых рабочих мест</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DE6F4"/>
                    </a:solidFill>
                  </a:tcPr>
                </a:tc>
                <a:tc>
                  <a:txBody>
                    <a:bodyPr/>
                    <a:lstStyle/>
                    <a:p>
                      <a:pPr algn="ctr" rtl="0" fontAlgn="ctr"/>
                      <a:r>
                        <a:rPr lang="ru-RU" sz="1000" b="0" i="0" u="none" strike="noStrike">
                          <a:solidFill>
                            <a:srgbClr val="000000"/>
                          </a:solidFill>
                          <a:effectLst/>
                          <a:latin typeface="Arial" panose="020B0604020202020204" pitchFamily="34" charset="0"/>
                        </a:rPr>
                        <a:t>37</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AAC2E2"/>
                    </a:solidFill>
                  </a:tcPr>
                </a:tc>
                <a:tc>
                  <a:txBody>
                    <a:bodyPr/>
                    <a:lstStyle/>
                    <a:p>
                      <a:pPr algn="ctr" rtl="0" fontAlgn="ctr"/>
                      <a:r>
                        <a:rPr lang="ru-RU" sz="1000" b="0" i="0" u="none" strike="noStrike">
                          <a:solidFill>
                            <a:srgbClr val="000000"/>
                          </a:solidFill>
                          <a:effectLst/>
                          <a:latin typeface="Arial" panose="020B0604020202020204" pitchFamily="34" charset="0"/>
                        </a:rPr>
                        <a:t>28</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7D7ED"/>
                    </a:solidFill>
                  </a:tcPr>
                </a:tc>
                <a:extLst>
                  <a:ext uri="{0D108BD9-81ED-4DB2-BD59-A6C34878D82A}">
                    <a16:rowId xmlns="" xmlns:a16="http://schemas.microsoft.com/office/drawing/2014/main" val="609248433"/>
                  </a:ext>
                </a:extLst>
              </a:tr>
              <a:tr h="226216">
                <a:tc>
                  <a:txBody>
                    <a:bodyPr/>
                    <a:lstStyle/>
                    <a:p>
                      <a:pPr algn="l" rtl="0" fontAlgn="ctr"/>
                      <a:r>
                        <a:rPr lang="ru-RU" sz="1000" b="0" i="0" u="none" strike="noStrike">
                          <a:solidFill>
                            <a:srgbClr val="000000"/>
                          </a:solidFill>
                          <a:effectLst/>
                          <a:latin typeface="Arial" panose="020B0604020202020204" pitchFamily="34" charset="0"/>
                        </a:rPr>
                        <a:t>Создание условий для того, чтобы российских  производителей было больше, чем иностранных</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0DDF0"/>
                    </a:solidFill>
                  </a:tcPr>
                </a:tc>
                <a:extLst>
                  <a:ext uri="{0D108BD9-81ED-4DB2-BD59-A6C34878D82A}">
                    <a16:rowId xmlns="" xmlns:a16="http://schemas.microsoft.com/office/drawing/2014/main" val="2941116510"/>
                  </a:ext>
                </a:extLst>
              </a:tr>
              <a:tr h="339325">
                <a:tc>
                  <a:txBody>
                    <a:bodyPr/>
                    <a:lstStyle/>
                    <a:p>
                      <a:pPr algn="l" rtl="0" fontAlgn="ctr"/>
                      <a:r>
                        <a:rPr lang="ru-RU" sz="1000" b="0" i="0" u="none" strike="noStrike">
                          <a:solidFill>
                            <a:srgbClr val="000000"/>
                          </a:solidFill>
                          <a:effectLst/>
                          <a:latin typeface="Arial" panose="020B0604020202020204" pitchFamily="34" charset="0"/>
                        </a:rPr>
                        <a:t>Создание условий для того, чтобы компаний, продающих товары, работы или услуги, становилось больше</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10</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BEEF1"/>
                    </a:solidFill>
                  </a:tcPr>
                </a:tc>
                <a:tc>
                  <a:txBody>
                    <a:bodyPr/>
                    <a:lstStyle/>
                    <a:p>
                      <a:pPr algn="ctr" rtl="0" fontAlgn="ctr"/>
                      <a:r>
                        <a:rPr lang="ru-RU" sz="1000" b="0" i="0" u="none" strike="noStrike">
                          <a:solidFill>
                            <a:srgbClr val="000000"/>
                          </a:solidFill>
                          <a:effectLst/>
                          <a:latin typeface="Arial" panose="020B0604020202020204" pitchFamily="34" charset="0"/>
                        </a:rPr>
                        <a:t>21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DE6F4"/>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6EDF8"/>
                    </a:solidFill>
                  </a:tcPr>
                </a:tc>
                <a:extLst>
                  <a:ext uri="{0D108BD9-81ED-4DB2-BD59-A6C34878D82A}">
                    <a16:rowId xmlns="" xmlns:a16="http://schemas.microsoft.com/office/drawing/2014/main" val="3084722302"/>
                  </a:ext>
                </a:extLst>
              </a:tr>
              <a:tr h="226216">
                <a:tc>
                  <a:txBody>
                    <a:bodyPr/>
                    <a:lstStyle/>
                    <a:p>
                      <a:pPr algn="l" rtl="0" fontAlgn="ctr"/>
                      <a:r>
                        <a:rPr lang="ru-RU" sz="1000" b="0" i="0" u="none" strike="noStrike">
                          <a:solidFill>
                            <a:srgbClr val="000000"/>
                          </a:solidFill>
                          <a:effectLst/>
                          <a:latin typeface="Arial" panose="020B0604020202020204" pitchFamily="34" charset="0"/>
                        </a:rPr>
                        <a:t>Контроль над тем, чтобы одна компания не  начинала полностью диктовать условия на рынке</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31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BDD0E9"/>
                    </a:solidFill>
                  </a:tcPr>
                </a:tc>
                <a:tc>
                  <a:txBody>
                    <a:bodyPr/>
                    <a:lstStyle/>
                    <a:p>
                      <a:pPr algn="ctr" rtl="0" fontAlgn="ctr"/>
                      <a:r>
                        <a:rPr lang="ru-RU" sz="1000" b="0" i="0" u="none" strike="noStrike">
                          <a:solidFill>
                            <a:srgbClr val="000000"/>
                          </a:solidFill>
                          <a:effectLst/>
                          <a:latin typeface="Arial" panose="020B0604020202020204" pitchFamily="34" charset="0"/>
                        </a:rPr>
                        <a:t>22</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AE4F3"/>
                    </a:solidFill>
                  </a:tcPr>
                </a:tc>
                <a:tc>
                  <a:txBody>
                    <a:bodyPr/>
                    <a:lstStyle/>
                    <a:p>
                      <a:pPr algn="ctr" rtl="0" fontAlgn="ctr"/>
                      <a:r>
                        <a:rPr lang="ru-RU" sz="1000" b="0" i="0" u="none" strike="noStrike">
                          <a:solidFill>
                            <a:srgbClr val="000000"/>
                          </a:solidFill>
                          <a:effectLst/>
                          <a:latin typeface="Arial" panose="020B0604020202020204" pitchFamily="34" charset="0"/>
                        </a:rPr>
                        <a:t>18</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6EDF8"/>
                    </a:solidFill>
                  </a:tcPr>
                </a:tc>
                <a:extLst>
                  <a:ext uri="{0D108BD9-81ED-4DB2-BD59-A6C34878D82A}">
                    <a16:rowId xmlns="" xmlns:a16="http://schemas.microsoft.com/office/drawing/2014/main" val="87157633"/>
                  </a:ext>
                </a:extLst>
              </a:tr>
              <a:tr h="133068">
                <a:tc>
                  <a:txBody>
                    <a:bodyPr/>
                    <a:lstStyle/>
                    <a:p>
                      <a:pPr algn="l" rtl="0" fontAlgn="ctr"/>
                      <a:r>
                        <a:rPr lang="ru-RU" sz="1000" b="0" i="0" u="none" strike="noStrike">
                          <a:solidFill>
                            <a:srgbClr val="000000"/>
                          </a:solidFill>
                          <a:effectLst/>
                          <a:latin typeface="Arial" panose="020B0604020202020204" pitchFamily="34" charset="0"/>
                        </a:rPr>
                        <a:t>Привлечение инвесторов</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0F4FB"/>
                    </a:solidFill>
                  </a:tcPr>
                </a:tc>
                <a:tc>
                  <a:txBody>
                    <a:bodyPr/>
                    <a:lstStyle/>
                    <a:p>
                      <a:pPr algn="ctr" rtl="0" fontAlgn="ctr"/>
                      <a:r>
                        <a:rPr lang="ru-RU" sz="1000" b="0" i="0" u="none" strike="noStrike">
                          <a:solidFill>
                            <a:srgbClr val="000000"/>
                          </a:solidFill>
                          <a:effectLst/>
                          <a:latin typeface="Arial" panose="020B0604020202020204" pitchFamily="34" charset="0"/>
                        </a:rPr>
                        <a:t>15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0F4FB"/>
                    </a:solidFill>
                  </a:tcPr>
                </a:tc>
                <a:extLst>
                  <a:ext uri="{0D108BD9-81ED-4DB2-BD59-A6C34878D82A}">
                    <a16:rowId xmlns="" xmlns:a16="http://schemas.microsoft.com/office/drawing/2014/main" val="74916825"/>
                  </a:ext>
                </a:extLst>
              </a:tr>
              <a:tr h="133068">
                <a:tc>
                  <a:txBody>
                    <a:bodyPr/>
                    <a:lstStyle/>
                    <a:p>
                      <a:pPr algn="l" rtl="0" fontAlgn="ctr"/>
                      <a:r>
                        <a:rPr lang="ru-RU" sz="1000" b="0" i="0" u="none" strike="noStrike">
                          <a:solidFill>
                            <a:srgbClr val="000000"/>
                          </a:solidFill>
                          <a:effectLst/>
                          <a:latin typeface="Arial" panose="020B0604020202020204" pitchFamily="34" charset="0"/>
                        </a:rPr>
                        <a:t>Помощь начинающим предпринимателям</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0DDF0"/>
                    </a:solidFill>
                  </a:tcPr>
                </a:tc>
                <a:tc>
                  <a:txBody>
                    <a:bodyPr/>
                    <a:lstStyle/>
                    <a:p>
                      <a:pPr algn="ctr" rtl="0" fontAlgn="ctr"/>
                      <a:r>
                        <a:rPr lang="ru-RU" sz="1000" b="0" i="0" u="none" strike="noStrike">
                          <a:solidFill>
                            <a:srgbClr val="000000"/>
                          </a:solidFill>
                          <a:effectLst/>
                          <a:latin typeface="Arial" panose="020B0604020202020204" pitchFamily="34" charset="0"/>
                        </a:rPr>
                        <a:t>16</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DF1FA"/>
                    </a:solidFill>
                  </a:tcPr>
                </a:tc>
                <a:tc>
                  <a:txBody>
                    <a:bodyPr/>
                    <a:lstStyle/>
                    <a:p>
                      <a:pPr algn="ctr" rtl="0" fontAlgn="ctr"/>
                      <a:r>
                        <a:rPr lang="ru-RU" sz="1000" b="0" i="0" u="none" strike="noStrike">
                          <a:solidFill>
                            <a:srgbClr val="000000"/>
                          </a:solidFill>
                          <a:effectLst/>
                          <a:latin typeface="Arial" panose="020B0604020202020204" pitchFamily="34" charset="0"/>
                        </a:rPr>
                        <a:t>14</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3F6FC"/>
                    </a:solidFill>
                  </a:tcPr>
                </a:tc>
                <a:extLst>
                  <a:ext uri="{0D108BD9-81ED-4DB2-BD59-A6C34878D82A}">
                    <a16:rowId xmlns="" xmlns:a16="http://schemas.microsoft.com/office/drawing/2014/main" val="2778871617"/>
                  </a:ext>
                </a:extLst>
              </a:tr>
              <a:tr h="226216">
                <a:tc>
                  <a:txBody>
                    <a:bodyPr/>
                    <a:lstStyle/>
                    <a:p>
                      <a:pPr algn="l" rtl="0" fontAlgn="ctr"/>
                      <a:r>
                        <a:rPr lang="ru-RU" sz="1000" b="0" i="0" u="none" strike="noStrike">
                          <a:solidFill>
                            <a:srgbClr val="000000"/>
                          </a:solidFill>
                          <a:effectLst/>
                          <a:latin typeface="Arial" panose="020B0604020202020204" pitchFamily="34" charset="0"/>
                        </a:rPr>
                        <a:t>Поддержка новых направлений развития экономики города и района</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BE1E4"/>
                    </a:solidFill>
                  </a:tcPr>
                </a:tc>
                <a:tc>
                  <a:txBody>
                    <a:bodyPr/>
                    <a:lstStyle/>
                    <a:p>
                      <a:pPr algn="ctr" rtl="0" fontAlgn="ctr"/>
                      <a:r>
                        <a:rPr lang="ru-RU" sz="1000" b="0" i="0" u="none" strike="noStrike">
                          <a:solidFill>
                            <a:srgbClr val="000000"/>
                          </a:solidFill>
                          <a:effectLst/>
                          <a:latin typeface="Arial" panose="020B0604020202020204" pitchFamily="34" charset="0"/>
                        </a:rPr>
                        <a:t>13</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6F8FD"/>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532684823"/>
                  </a:ext>
                </a:extLst>
              </a:tr>
              <a:tr h="339325">
                <a:tc>
                  <a:txBody>
                    <a:bodyPr/>
                    <a:lstStyle/>
                    <a:p>
                      <a:pPr algn="l" rtl="0" fontAlgn="ctr"/>
                      <a:r>
                        <a:rPr lang="ru-RU" sz="1000" b="0" i="0" u="none" strike="noStrike">
                          <a:solidFill>
                            <a:srgbClr val="000000"/>
                          </a:solidFill>
                          <a:effectLst/>
                          <a:latin typeface="Arial" panose="020B0604020202020204" pitchFamily="34" charset="0"/>
                        </a:rPr>
                        <a:t>Контроль над работой естественных монополий, таких как водоснабжение, электро- и теплоснабжение, ж/д и авиатранспорт</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tc>
                  <a:txBody>
                    <a:bodyPr/>
                    <a:lstStyle/>
                    <a:p>
                      <a:pPr algn="ctr" rtl="0" fontAlgn="ctr"/>
                      <a:r>
                        <a:rPr lang="ru-RU" sz="1000" b="0" i="0" u="none" strike="noStrike">
                          <a:solidFill>
                            <a:srgbClr val="000000"/>
                          </a:solidFill>
                          <a:effectLst/>
                          <a:latin typeface="Arial" panose="020B0604020202020204" pitchFamily="34" charset="0"/>
                        </a:rPr>
                        <a:t>11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CFCFF"/>
                    </a:solidFill>
                  </a:tcPr>
                </a:tc>
                <a:extLst>
                  <a:ext uri="{0D108BD9-81ED-4DB2-BD59-A6C34878D82A}">
                    <a16:rowId xmlns="" xmlns:a16="http://schemas.microsoft.com/office/drawing/2014/main" val="1995655935"/>
                  </a:ext>
                </a:extLst>
              </a:tr>
              <a:tr h="339325">
                <a:tc>
                  <a:txBody>
                    <a:bodyPr/>
                    <a:lstStyle/>
                    <a:p>
                      <a:pPr algn="l" rtl="0" fontAlgn="ctr"/>
                      <a:r>
                        <a:rPr lang="ru-RU" sz="1000" b="0" i="0" u="none" strike="noStrike">
                          <a:solidFill>
                            <a:srgbClr val="000000"/>
                          </a:solidFill>
                          <a:effectLst/>
                          <a:latin typeface="Arial" panose="020B0604020202020204" pitchFamily="34" charset="0"/>
                        </a:rPr>
                        <a:t>Создание системы информирования населения о работе различных компаний, защите прав потребителей и состоянии конкуренции в районе</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9</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BE1E4"/>
                    </a:solidFill>
                  </a:tcPr>
                </a:tc>
                <a:tc>
                  <a:txBody>
                    <a:bodyPr/>
                    <a:lstStyle/>
                    <a:p>
                      <a:pPr algn="ctr" rtl="0" fontAlgn="ctr"/>
                      <a:r>
                        <a:rPr lang="ru-RU" sz="1000" b="0" i="0" u="none" strike="noStrike">
                          <a:solidFill>
                            <a:srgbClr val="000000"/>
                          </a:solidFill>
                          <a:effectLst/>
                          <a:latin typeface="Arial" panose="020B0604020202020204" pitchFamily="34" charset="0"/>
                        </a:rPr>
                        <a:t>12</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FAFE"/>
                    </a:solidFill>
                  </a:tcPr>
                </a:tc>
                <a:tc>
                  <a:txBody>
                    <a:bodyPr/>
                    <a:lstStyle/>
                    <a:p>
                      <a:pPr algn="ctr" rtl="0" fontAlgn="ctr"/>
                      <a:r>
                        <a:rPr lang="ru-RU" sz="1000" b="0" i="0" u="none" strike="noStrike">
                          <a:solidFill>
                            <a:srgbClr val="000000"/>
                          </a:solidFill>
                          <a:effectLst/>
                          <a:latin typeface="Arial" panose="020B0604020202020204" pitchFamily="34" charset="0"/>
                        </a:rPr>
                        <a:t>10</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BEEF1"/>
                    </a:solidFill>
                  </a:tcPr>
                </a:tc>
                <a:extLst>
                  <a:ext uri="{0D108BD9-81ED-4DB2-BD59-A6C34878D82A}">
                    <a16:rowId xmlns="" xmlns:a16="http://schemas.microsoft.com/office/drawing/2014/main" val="2259832753"/>
                  </a:ext>
                </a:extLst>
              </a:tr>
              <a:tr h="226216">
                <a:tc>
                  <a:txBody>
                    <a:bodyPr/>
                    <a:lstStyle/>
                    <a:p>
                      <a:pPr algn="l" rtl="0" fontAlgn="ctr"/>
                      <a:r>
                        <a:rPr lang="ru-RU" sz="1000" b="0" i="0" u="none" strike="noStrike">
                          <a:solidFill>
                            <a:srgbClr val="000000"/>
                          </a:solidFill>
                          <a:effectLst/>
                          <a:latin typeface="Arial" panose="020B0604020202020204" pitchFamily="34" charset="0"/>
                        </a:rPr>
                        <a:t>Обеспечение  того, чтобы все желающие заняться бизнесом могли получить эту возможность</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16</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EDF1FA"/>
                    </a:solidFill>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BAE"/>
                    </a:solidFill>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AC6C9"/>
                    </a:solidFill>
                  </a:tcPr>
                </a:tc>
                <a:extLst>
                  <a:ext uri="{0D108BD9-81ED-4DB2-BD59-A6C34878D82A}">
                    <a16:rowId xmlns="" xmlns:a16="http://schemas.microsoft.com/office/drawing/2014/main" val="1354455036"/>
                  </a:ext>
                </a:extLst>
              </a:tr>
              <a:tr h="232870">
                <a:tc>
                  <a:txBody>
                    <a:bodyPr/>
                    <a:lstStyle/>
                    <a:p>
                      <a:pPr algn="l" rtl="0" fontAlgn="ctr"/>
                      <a:r>
                        <a:rPr lang="ru-RU" sz="1000" b="0" i="0" u="none" strike="noStrike">
                          <a:solidFill>
                            <a:srgbClr val="000000"/>
                          </a:solidFill>
                          <a:effectLst/>
                          <a:latin typeface="Arial" panose="020B0604020202020204" pitchFamily="34" charset="0"/>
                        </a:rPr>
                        <a:t>Контроль над тем, чтобы фирмы соревновались честно</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23</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D6E2F2"/>
                    </a:solidFill>
                  </a:tcPr>
                </a:tc>
                <a:tc>
                  <a:txBody>
                    <a:bodyPr/>
                    <a:lstStyle/>
                    <a:p>
                      <a:pPr algn="ctr" rtl="0" fontAlgn="ctr"/>
                      <a:r>
                        <a:rPr lang="ru-RU" sz="1000" b="0" i="0" u="none" strike="noStrike">
                          <a:solidFill>
                            <a:srgbClr val="000000"/>
                          </a:solidFill>
                          <a:effectLst/>
                          <a:latin typeface="Arial" panose="020B0604020202020204" pitchFamily="34" charset="0"/>
                        </a:rPr>
                        <a:t>8</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AD3D6"/>
                    </a:solidFill>
                  </a:tcPr>
                </a:tc>
                <a:tc>
                  <a:txBody>
                    <a:bodyPr/>
                    <a:lstStyle/>
                    <a:p>
                      <a:pPr algn="ctr" rtl="0" fontAlgn="ctr"/>
                      <a:r>
                        <a:rPr lang="ru-RU" sz="1000" b="0" i="0" u="none" strike="noStrike">
                          <a:solidFill>
                            <a:srgbClr val="000000"/>
                          </a:solidFill>
                          <a:effectLst/>
                          <a:latin typeface="Arial" panose="020B0604020202020204" pitchFamily="34" charset="0"/>
                        </a:rPr>
                        <a:t>6</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AB9BB"/>
                    </a:solidFill>
                  </a:tcPr>
                </a:tc>
                <a:extLst>
                  <a:ext uri="{0D108BD9-81ED-4DB2-BD59-A6C34878D82A}">
                    <a16:rowId xmlns="" xmlns:a16="http://schemas.microsoft.com/office/drawing/2014/main" val="1786595071"/>
                  </a:ext>
                </a:extLst>
              </a:tr>
              <a:tr h="133068">
                <a:tc>
                  <a:txBody>
                    <a:bodyPr/>
                    <a:lstStyle/>
                    <a:p>
                      <a:pPr algn="l" rtl="0" fontAlgn="ctr"/>
                      <a:r>
                        <a:rPr lang="ru-RU" sz="1000" b="0" i="0" u="none" strike="noStrike">
                          <a:solidFill>
                            <a:srgbClr val="000000"/>
                          </a:solidFill>
                          <a:effectLst/>
                          <a:latin typeface="Arial" panose="020B0604020202020204" pitchFamily="34" charset="0"/>
                        </a:rPr>
                        <a:t>Юридическая защита предпринимателей</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7</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AC6C9"/>
                    </a:solidFill>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9EA0"/>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9193"/>
                    </a:solidFill>
                  </a:tcPr>
                </a:tc>
                <a:extLst>
                  <a:ext uri="{0D108BD9-81ED-4DB2-BD59-A6C34878D82A}">
                    <a16:rowId xmlns="" xmlns:a16="http://schemas.microsoft.com/office/drawing/2014/main" val="2272144358"/>
                  </a:ext>
                </a:extLst>
              </a:tr>
              <a:tr h="226216">
                <a:tc>
                  <a:txBody>
                    <a:bodyPr/>
                    <a:lstStyle/>
                    <a:p>
                      <a:pPr algn="l" rtl="0" fontAlgn="ctr"/>
                      <a:r>
                        <a:rPr lang="ru-RU" sz="1000" b="0" i="0" u="none" strike="noStrike">
                          <a:solidFill>
                            <a:srgbClr val="000000"/>
                          </a:solidFill>
                          <a:effectLst/>
                          <a:latin typeface="Arial" panose="020B0604020202020204" pitchFamily="34" charset="0"/>
                        </a:rPr>
                        <a:t>Повышение открытости процедур муниципальных конкурсов и закупок</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4</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9EA0"/>
                    </a:solidFill>
                  </a:tcPr>
                </a:tc>
                <a:tc>
                  <a:txBody>
                    <a:bodyPr/>
                    <a:lstStyle/>
                    <a:p>
                      <a:pPr algn="ctr" rtl="0" fontAlgn="ctr"/>
                      <a:r>
                        <a:rPr lang="ru-RU" sz="1000" b="0" i="0" u="none" strike="noStrike">
                          <a:solidFill>
                            <a:srgbClr val="000000"/>
                          </a:solidFill>
                          <a:effectLst/>
                          <a:latin typeface="Arial" panose="020B0604020202020204" pitchFamily="34" charset="0"/>
                        </a:rPr>
                        <a:t>3</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9193"/>
                    </a:solidFill>
                  </a:tcPr>
                </a:tc>
                <a:tc>
                  <a:txBody>
                    <a:bodyPr/>
                    <a:lstStyle/>
                    <a:p>
                      <a:pPr algn="ctr" rtl="0" fontAlgn="ctr"/>
                      <a:r>
                        <a:rPr lang="ru-RU" sz="1000" b="0" i="0" u="none" strike="noStrike">
                          <a:solidFill>
                            <a:srgbClr val="000000"/>
                          </a:solidFill>
                          <a:effectLst/>
                          <a:latin typeface="Arial" panose="020B0604020202020204" pitchFamily="34" charset="0"/>
                        </a:rPr>
                        <a:t>2</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8385"/>
                    </a:solidFill>
                  </a:tcPr>
                </a:tc>
                <a:extLst>
                  <a:ext uri="{0D108BD9-81ED-4DB2-BD59-A6C34878D82A}">
                    <a16:rowId xmlns="" xmlns:a16="http://schemas.microsoft.com/office/drawing/2014/main" val="2882032327"/>
                  </a:ext>
                </a:extLst>
              </a:tr>
              <a:tr h="339325">
                <a:tc>
                  <a:txBody>
                    <a:bodyPr/>
                    <a:lstStyle/>
                    <a:p>
                      <a:pPr algn="l" rtl="0" fontAlgn="ctr"/>
                      <a:r>
                        <a:rPr lang="ru-RU" sz="1000" b="0" i="0" u="none" strike="noStrike">
                          <a:solidFill>
                            <a:srgbClr val="000000"/>
                          </a:solidFill>
                          <a:effectLst/>
                          <a:latin typeface="Arial" panose="020B0604020202020204" pitchFamily="34" charset="0"/>
                        </a:rPr>
                        <a:t>Сокращение муниципальных предприятий, оказывающих услуги населению, за счет появления новых коммерческих предприятий</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5</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9ABAE"/>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extLst>
                  <a:ext uri="{0D108BD9-81ED-4DB2-BD59-A6C34878D82A}">
                    <a16:rowId xmlns="" xmlns:a16="http://schemas.microsoft.com/office/drawing/2014/main" val="3539478298"/>
                  </a:ext>
                </a:extLst>
              </a:tr>
              <a:tr h="226216">
                <a:tc>
                  <a:txBody>
                    <a:bodyPr/>
                    <a:lstStyle/>
                    <a:p>
                      <a:pPr algn="l" rtl="0" fontAlgn="ctr"/>
                      <a:r>
                        <a:rPr lang="ru-RU" sz="1000" b="0" i="0" u="none" strike="noStrike">
                          <a:solidFill>
                            <a:srgbClr val="000000"/>
                          </a:solidFill>
                          <a:effectLst/>
                          <a:latin typeface="Arial" panose="020B0604020202020204" pitchFamily="34" charset="0"/>
                        </a:rPr>
                        <a:t>Ведение учета обращений граждан,  связанных с проблемами развития конкуренции</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extLst>
                  <a:ext uri="{0D108BD9-81ED-4DB2-BD59-A6C34878D82A}">
                    <a16:rowId xmlns="" xmlns:a16="http://schemas.microsoft.com/office/drawing/2014/main" val="2557664079"/>
                  </a:ext>
                </a:extLst>
              </a:tr>
              <a:tr h="133068">
                <a:tc>
                  <a:txBody>
                    <a:bodyPr/>
                    <a:lstStyle/>
                    <a:p>
                      <a:pPr algn="l" rtl="0" fontAlgn="ctr"/>
                      <a:r>
                        <a:rPr lang="ru-RU" sz="1000" b="0" i="0" u="none" strike="noStrike">
                          <a:solidFill>
                            <a:srgbClr val="000000"/>
                          </a:solidFill>
                          <a:effectLst/>
                          <a:latin typeface="Arial" panose="020B0604020202020204" pitchFamily="34" charset="0"/>
                        </a:rPr>
                        <a:t>Другое</a:t>
                      </a:r>
                    </a:p>
                  </a:txBody>
                  <a:tcPr marL="59881"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rPr>
                        <a:t>1</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7678"/>
                    </a:solidFill>
                  </a:tcPr>
                </a:tc>
                <a:tc>
                  <a:txBody>
                    <a:bodyPr/>
                    <a:lstStyle/>
                    <a:p>
                      <a:pPr algn="ctr" rtl="0" fontAlgn="ctr"/>
                      <a:r>
                        <a:rPr lang="ru-RU" sz="1000" b="0" i="0" u="none" strike="noStrike">
                          <a:solidFill>
                            <a:srgbClr val="000000"/>
                          </a:solidFill>
                          <a:effectLst/>
                          <a:latin typeface="Arial" panose="020B0604020202020204" pitchFamily="34" charset="0"/>
                        </a:rPr>
                        <a:t>0,4</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6E70"/>
                    </a:solidFill>
                  </a:tcPr>
                </a:tc>
                <a:tc>
                  <a:txBody>
                    <a:bodyPr/>
                    <a:lstStyle/>
                    <a:p>
                      <a:pPr algn="ctr" rtl="0" fontAlgn="ctr"/>
                      <a:r>
                        <a:rPr lang="ru-RU" sz="1000" b="0" i="0" u="none" strike="noStrike" dirty="0">
                          <a:solidFill>
                            <a:srgbClr val="000000"/>
                          </a:solidFill>
                          <a:effectLst/>
                          <a:latin typeface="Arial" panose="020B0604020202020204" pitchFamily="34" charset="0"/>
                        </a:rPr>
                        <a:t>0</a:t>
                      </a:r>
                    </a:p>
                  </a:txBody>
                  <a:tcPr marL="6653" marR="6653" marT="6653"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F8696B"/>
                    </a:solidFill>
                  </a:tcPr>
                </a:tc>
                <a:extLst>
                  <a:ext uri="{0D108BD9-81ED-4DB2-BD59-A6C34878D82A}">
                    <a16:rowId xmlns="" xmlns:a16="http://schemas.microsoft.com/office/drawing/2014/main" val="184948835"/>
                  </a:ext>
                </a:extLst>
              </a:tr>
            </a:tbl>
          </a:graphicData>
        </a:graphic>
      </p:graphicFrame>
      <p:sp>
        <p:nvSpPr>
          <p:cNvPr id="8" name="Прямоугольник 7"/>
          <p:cNvSpPr/>
          <p:nvPr/>
        </p:nvSpPr>
        <p:spPr>
          <a:xfrm>
            <a:off x="1907704" y="717550"/>
            <a:ext cx="6264695" cy="523220"/>
          </a:xfrm>
          <a:prstGeom prst="rect">
            <a:avLst/>
          </a:prstGeom>
        </p:spPr>
        <p:txBody>
          <a:bodyPr wrap="square">
            <a:spAutoFit/>
          </a:bodyPr>
          <a:lstStyle/>
          <a:p>
            <a:pPr algn="ctr"/>
            <a:r>
              <a:rPr lang="ru-RU" sz="1400" dirty="0">
                <a:ea typeface="Calibri" panose="020F0502020204030204" pitchFamily="34" charset="0"/>
                <a:cs typeface="Arial" panose="020B0604020202020204" pitchFamily="34" charset="0"/>
              </a:rPr>
              <a:t>Оценка важности направлений работы по развитию конкуренции </a:t>
            </a:r>
            <a:br>
              <a:rPr lang="ru-RU" sz="1400" dirty="0">
                <a:ea typeface="Calibri" panose="020F0502020204030204" pitchFamily="34" charset="0"/>
                <a:cs typeface="Arial" panose="020B0604020202020204" pitchFamily="34" charset="0"/>
              </a:rPr>
            </a:br>
            <a:r>
              <a:rPr lang="ru-RU" sz="1400" dirty="0">
                <a:ea typeface="Calibri" panose="020F0502020204030204" pitchFamily="34" charset="0"/>
                <a:cs typeface="Arial" panose="020B0604020202020204" pitchFamily="34" charset="0"/>
              </a:rPr>
              <a:t>в районе проживания, %*</a:t>
            </a:r>
            <a:endParaRPr lang="ru-RU" sz="1400" dirty="0">
              <a:cs typeface="Arial" panose="020B0604020202020204" pitchFamily="34" charset="0"/>
            </a:endParaRPr>
          </a:p>
        </p:txBody>
      </p:sp>
      <p:sp>
        <p:nvSpPr>
          <p:cNvPr id="9" name="Прямоугольник 8"/>
          <p:cNvSpPr/>
          <p:nvPr/>
        </p:nvSpPr>
        <p:spPr>
          <a:xfrm>
            <a:off x="241764" y="6091119"/>
            <a:ext cx="5986419" cy="269304"/>
          </a:xfrm>
          <a:prstGeom prst="rect">
            <a:avLst/>
          </a:prstGeom>
        </p:spPr>
        <p:txBody>
          <a:bodyPr wrap="square">
            <a:spAutoFit/>
          </a:bodyPr>
          <a:lstStyle/>
          <a:p>
            <a:pPr algn="just">
              <a:lnSpc>
                <a:spcPct val="115000"/>
              </a:lnSpc>
              <a:spcAft>
                <a:spcPts val="0"/>
              </a:spcAft>
            </a:pPr>
            <a:r>
              <a:rPr lang="ru-RU" sz="1000" i="1" dirty="0">
                <a:ea typeface="Times New Roman" panose="02020603050405020304" pitchFamily="18" charset="0"/>
                <a:cs typeface="Arial" panose="020B0604020202020204" pitchFamily="34" charset="0"/>
              </a:rPr>
              <a:t>*Сумма превышает 100%, т.к. было возможно отметить несколько вариантов ответа</a:t>
            </a:r>
            <a:endParaRPr lang="ru-RU" sz="1000" dirty="0">
              <a:effectLst/>
              <a:ea typeface="Times New Roman" panose="02020603050405020304" pitchFamily="18" charset="0"/>
              <a:cs typeface="Arial" panose="020B0604020202020204" pitchFamily="34" charset="0"/>
            </a:endParaRPr>
          </a:p>
        </p:txBody>
      </p:sp>
      <p:sp>
        <p:nvSpPr>
          <p:cNvPr id="10" name="Прямоугольник 9"/>
          <p:cNvSpPr/>
          <p:nvPr/>
        </p:nvSpPr>
        <p:spPr>
          <a:xfrm>
            <a:off x="206196" y="6304002"/>
            <a:ext cx="6670060" cy="400110"/>
          </a:xfrm>
          <a:prstGeom prst="rect">
            <a:avLst/>
          </a:prstGeom>
        </p:spPr>
        <p:txBody>
          <a:bodyPr wrap="square">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вопрос «На что, по вашему мнению, должна быть в первую очередь направлена работа по развитию конкуренции в вашем районе?»</a:t>
            </a:r>
            <a:endParaRPr lang="ru-RU" sz="10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829457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39</a:t>
            </a:fld>
            <a:endParaRPr lang="ru-RU" altLang="ru-RU"/>
          </a:p>
        </p:txBody>
      </p:sp>
      <p:sp>
        <p:nvSpPr>
          <p:cNvPr id="4" name="Прямоугольник 6"/>
          <p:cNvSpPr>
            <a:spLocks noChangeArrowheads="1"/>
          </p:cNvSpPr>
          <p:nvPr/>
        </p:nvSpPr>
        <p:spPr bwMode="auto">
          <a:xfrm>
            <a:off x="1" y="0"/>
            <a:ext cx="9182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Меры по развитию конкуренции</a:t>
            </a:r>
            <a:endParaRPr lang="ru-RU" altLang="ru-RU" dirty="0">
              <a:solidFill>
                <a:schemeClr val="bg1"/>
              </a:solidFill>
            </a:endParaRPr>
          </a:p>
        </p:txBody>
      </p:sp>
      <p:graphicFrame>
        <p:nvGraphicFramePr>
          <p:cNvPr id="7" name="Диаграмма 6"/>
          <p:cNvGraphicFramePr/>
          <p:nvPr>
            <p:extLst>
              <p:ext uri="{D42A27DB-BD31-4B8C-83A1-F6EECF244321}">
                <p14:modId xmlns:p14="http://schemas.microsoft.com/office/powerpoint/2010/main" val="2727549771"/>
              </p:ext>
            </p:extLst>
          </p:nvPr>
        </p:nvGraphicFramePr>
        <p:xfrm>
          <a:off x="108012" y="980305"/>
          <a:ext cx="8568444" cy="4263530"/>
        </p:xfrm>
        <a:graphic>
          <a:graphicData uri="http://schemas.openxmlformats.org/drawingml/2006/chart">
            <c:chart xmlns:c="http://schemas.openxmlformats.org/drawingml/2006/chart" xmlns:r="http://schemas.openxmlformats.org/officeDocument/2006/relationships" r:id="rId2"/>
          </a:graphicData>
        </a:graphic>
      </p:graphicFrame>
      <p:sp>
        <p:nvSpPr>
          <p:cNvPr id="11" name="Прямоугольник 10"/>
          <p:cNvSpPr/>
          <p:nvPr/>
        </p:nvSpPr>
        <p:spPr>
          <a:xfrm>
            <a:off x="755576" y="620688"/>
            <a:ext cx="7920880" cy="523220"/>
          </a:xfrm>
          <a:prstGeom prst="rect">
            <a:avLst/>
          </a:prstGeom>
        </p:spPr>
        <p:txBody>
          <a:bodyPr wrap="square">
            <a:spAutoFit/>
          </a:bodyPr>
          <a:lstStyle/>
          <a:p>
            <a:pPr algn="ctr"/>
            <a:r>
              <a:rPr lang="ru-RU" sz="1400" dirty="0">
                <a:ea typeface="Calibri" panose="020F0502020204030204" pitchFamily="34" charset="0"/>
                <a:cs typeface="Arial" panose="020B0604020202020204" pitchFamily="34" charset="0"/>
              </a:rPr>
              <a:t>Действия, которые должны регулярно предприниматься </a:t>
            </a:r>
            <a:br>
              <a:rPr lang="ru-RU" sz="1400" dirty="0">
                <a:ea typeface="Calibri" panose="020F0502020204030204" pitchFamily="34" charset="0"/>
                <a:cs typeface="Arial" panose="020B0604020202020204" pitchFamily="34" charset="0"/>
              </a:rPr>
            </a:br>
            <a:r>
              <a:rPr lang="ru-RU" sz="1400" dirty="0">
                <a:ea typeface="Calibri" panose="020F0502020204030204" pitchFamily="34" charset="0"/>
                <a:cs typeface="Arial" panose="020B0604020202020204" pitchFamily="34" charset="0"/>
              </a:rPr>
              <a:t>для развития </a:t>
            </a:r>
            <a:r>
              <a:rPr lang="ru-RU" sz="1400" dirty="0" smtClean="0">
                <a:ea typeface="Calibri" panose="020F0502020204030204" pitchFamily="34" charset="0"/>
                <a:cs typeface="Arial" panose="020B0604020202020204" pitchFamily="34" charset="0"/>
              </a:rPr>
              <a:t>конкуренции*, </a:t>
            </a:r>
            <a:r>
              <a:rPr lang="ru-RU" sz="1400" dirty="0">
                <a:ea typeface="Calibri" panose="020F0502020204030204" pitchFamily="34" charset="0"/>
                <a:cs typeface="Arial" panose="020B0604020202020204" pitchFamily="34" charset="0"/>
              </a:rPr>
              <a:t>2017, %</a:t>
            </a:r>
            <a:endParaRPr lang="ru-RU" sz="1400" dirty="0">
              <a:cs typeface="Arial" panose="020B0604020202020204" pitchFamily="34" charset="0"/>
            </a:endParaRPr>
          </a:p>
        </p:txBody>
      </p:sp>
      <p:sp>
        <p:nvSpPr>
          <p:cNvPr id="12" name="Прямоугольник 11"/>
          <p:cNvSpPr/>
          <p:nvPr/>
        </p:nvSpPr>
        <p:spPr>
          <a:xfrm>
            <a:off x="108012" y="6485274"/>
            <a:ext cx="8568444" cy="400110"/>
          </a:xfrm>
          <a:prstGeom prst="rect">
            <a:avLst/>
          </a:prstGeom>
        </p:spPr>
        <p:txBody>
          <a:bodyPr wrap="square">
            <a:spAutoFit/>
          </a:bodyPr>
          <a:lstStyle/>
          <a:p>
            <a:r>
              <a:rPr lang="ru-RU" sz="1000" i="1" dirty="0" smtClean="0">
                <a:solidFill>
                  <a:schemeClr val="tx1">
                    <a:lumMod val="50000"/>
                    <a:lumOff val="50000"/>
                  </a:schemeClr>
                </a:solidFill>
                <a:ea typeface="Times New Roman" panose="02020603050405020304" pitchFamily="18" charset="0"/>
                <a:cs typeface="Arial" panose="020B0604020202020204" pitchFamily="34" charset="0"/>
              </a:rPr>
              <a:t>Дается </a:t>
            </a:r>
            <a:r>
              <a:rPr lang="ru-RU" sz="1000" i="1" dirty="0">
                <a:solidFill>
                  <a:schemeClr val="tx1">
                    <a:lumMod val="50000"/>
                    <a:lumOff val="50000"/>
                  </a:schemeClr>
                </a:solidFill>
                <a:ea typeface="Times New Roman" panose="02020603050405020304" pitchFamily="18" charset="0"/>
                <a:cs typeface="Arial" panose="020B0604020202020204" pitchFamily="34" charset="0"/>
              </a:rPr>
              <a:t>распределение ответов на открытый вопрос «Какие действия, по вашему мнению, должны регулярно предприниматься органами местного самоуправления для развития конкуренции в вашей местности?»</a:t>
            </a:r>
            <a:endParaRPr lang="ru-RU" sz="1000" dirty="0">
              <a:solidFill>
                <a:schemeClr val="tx1">
                  <a:lumMod val="50000"/>
                  <a:lumOff val="50000"/>
                </a:schemeClr>
              </a:solidFill>
              <a:cs typeface="Arial" panose="020B0604020202020204" pitchFamily="34" charset="0"/>
            </a:endParaRPr>
          </a:p>
        </p:txBody>
      </p:sp>
      <p:sp>
        <p:nvSpPr>
          <p:cNvPr id="13" name="Прямоугольник 12"/>
          <p:cNvSpPr/>
          <p:nvPr/>
        </p:nvSpPr>
        <p:spPr>
          <a:xfrm>
            <a:off x="1" y="4386426"/>
            <a:ext cx="3023828" cy="707886"/>
          </a:xfrm>
          <a:prstGeom prst="rect">
            <a:avLst/>
          </a:prstGeom>
        </p:spPr>
        <p:txBody>
          <a:bodyPr wrap="square">
            <a:spAutoFit/>
          </a:bodyPr>
          <a:lstStyle/>
          <a:p>
            <a:r>
              <a:rPr lang="ru-RU" sz="1000" i="1" dirty="0">
                <a:ea typeface="Calibri" panose="020F0502020204030204" pitchFamily="34" charset="0"/>
                <a:cs typeface="Arial" panose="020B0604020202020204" pitchFamily="34" charset="0"/>
              </a:rPr>
              <a:t>* Процент посчитан от количества ответивших на вопрос (428 респондентов). Сумма превышает 100%, т.к. было возможно отметить несколько вариантов ответа</a:t>
            </a:r>
            <a:endParaRPr lang="ru-RU" sz="1000" dirty="0">
              <a:cs typeface="Arial" panose="020B0604020202020204" pitchFamily="34" charset="0"/>
            </a:endParaRPr>
          </a:p>
        </p:txBody>
      </p:sp>
      <p:sp>
        <p:nvSpPr>
          <p:cNvPr id="14" name="Объект 5"/>
          <p:cNvSpPr>
            <a:spLocks noGrp="1"/>
          </p:cNvSpPr>
          <p:nvPr>
            <p:ph/>
          </p:nvPr>
        </p:nvSpPr>
        <p:spPr bwMode="auto">
          <a:xfrm>
            <a:off x="251520" y="5243835"/>
            <a:ext cx="8568952" cy="13535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buFont typeface="Wingdings" panose="05000000000000000000" pitchFamily="2" charset="2"/>
              <a:buChar char="q"/>
            </a:pPr>
            <a:r>
              <a:rPr lang="ru-RU" sz="1600" dirty="0">
                <a:latin typeface="Arial" panose="020B0604020202020204" pitchFamily="34" charset="0"/>
                <a:cs typeface="Arial" panose="020B0604020202020204" pitchFamily="34" charset="0"/>
              </a:rPr>
              <a:t>Структура запросов относительно мер по развитию конкуренции начинает меняться. В целом в 2017 году сохраняется тенденция важности количественных характеристик рынка и конкуренции, однако, за последний год степень их выраженности снизилась. Наметился запрос на протекционизм региональных и российских производителей.</a:t>
            </a:r>
            <a:endParaRPr lang="ru-RU" altLang="ru-RU"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2939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p:extLst>
              <p:ext uri="{D42A27DB-BD31-4B8C-83A1-F6EECF244321}">
                <p14:modId xmlns:p14="http://schemas.microsoft.com/office/powerpoint/2010/main" val="445087457"/>
              </p:ext>
            </p:extLst>
          </p:nvPr>
        </p:nvGraphicFramePr>
        <p:xfrm>
          <a:off x="251520" y="1268760"/>
          <a:ext cx="8640001" cy="3304412"/>
        </p:xfrm>
        <a:graphic>
          <a:graphicData uri="http://schemas.openxmlformats.org/drawingml/2006/table">
            <a:tbl>
              <a:tblPr firstRow="1" firstCol="1" bandRow="1" bandCol="1">
                <a:tableStyleId>{69012ECD-51FC-41F1-AA8D-1B2483CD663E}</a:tableStyleId>
              </a:tblPr>
              <a:tblGrid>
                <a:gridCol w="1779591">
                  <a:extLst>
                    <a:ext uri="{9D8B030D-6E8A-4147-A177-3AD203B41FA5}">
                      <a16:colId xmlns="" xmlns:a16="http://schemas.microsoft.com/office/drawing/2014/main" val="20000"/>
                    </a:ext>
                  </a:extLst>
                </a:gridCol>
                <a:gridCol w="2338806">
                  <a:extLst>
                    <a:ext uri="{9D8B030D-6E8A-4147-A177-3AD203B41FA5}">
                      <a16:colId xmlns="" xmlns:a16="http://schemas.microsoft.com/office/drawing/2014/main" val="20001"/>
                    </a:ext>
                  </a:extLst>
                </a:gridCol>
                <a:gridCol w="1130401">
                  <a:extLst>
                    <a:ext uri="{9D8B030D-6E8A-4147-A177-3AD203B41FA5}">
                      <a16:colId xmlns="" xmlns:a16="http://schemas.microsoft.com/office/drawing/2014/main" val="20002"/>
                    </a:ext>
                  </a:extLst>
                </a:gridCol>
                <a:gridCol w="1130401">
                  <a:extLst>
                    <a:ext uri="{9D8B030D-6E8A-4147-A177-3AD203B41FA5}">
                      <a16:colId xmlns="" xmlns:a16="http://schemas.microsoft.com/office/drawing/2014/main" val="20003"/>
                    </a:ext>
                  </a:extLst>
                </a:gridCol>
                <a:gridCol w="1130401">
                  <a:extLst>
                    <a:ext uri="{9D8B030D-6E8A-4147-A177-3AD203B41FA5}">
                      <a16:colId xmlns="" xmlns:a16="http://schemas.microsoft.com/office/drawing/2014/main" val="20004"/>
                    </a:ext>
                  </a:extLst>
                </a:gridCol>
                <a:gridCol w="1130401">
                  <a:extLst>
                    <a:ext uri="{9D8B030D-6E8A-4147-A177-3AD203B41FA5}">
                      <a16:colId xmlns="" xmlns:a16="http://schemas.microsoft.com/office/drawing/2014/main" val="694343286"/>
                    </a:ext>
                  </a:extLst>
                </a:gridCol>
              </a:tblGrid>
              <a:tr h="360000">
                <a:tc gridSpan="2">
                  <a:txBody>
                    <a:bodyPr/>
                    <a:lstStyle/>
                    <a:p>
                      <a:pPr marL="114300" indent="-114300" algn="ctr">
                        <a:lnSpc>
                          <a:spcPct val="115000"/>
                        </a:lnSpc>
                        <a:spcAft>
                          <a:spcPts val="0"/>
                        </a:spcAft>
                      </a:pPr>
                      <a:r>
                        <a:rPr lang="ru-RU" sz="1400" dirty="0">
                          <a:effectLst/>
                          <a:latin typeface="Arial" panose="020B0604020202020204" pitchFamily="34" charset="0"/>
                          <a:cs typeface="Arial" panose="020B0604020202020204" pitchFamily="34" charset="0"/>
                        </a:rPr>
                        <a:t>Характеристики</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hMerge="1">
                  <a:txBody>
                    <a:bodyPr/>
                    <a:lstStyle/>
                    <a:p>
                      <a:endParaRPr lang="ru-RU"/>
                    </a:p>
                  </a:txBody>
                  <a:tcP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2015</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2017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0"/>
                  </a:ext>
                </a:extLst>
              </a:tr>
              <a:tr h="245368">
                <a:tc rowSpan="2">
                  <a:txBody>
                    <a:bodyPr/>
                    <a:lstStyle/>
                    <a:p>
                      <a:pPr>
                        <a:lnSpc>
                          <a:spcPct val="115000"/>
                        </a:lnSpc>
                        <a:spcAft>
                          <a:spcPts val="0"/>
                        </a:spcAft>
                      </a:pPr>
                      <a:r>
                        <a:rPr lang="ru-RU" sz="1400" dirty="0">
                          <a:effectLst/>
                          <a:latin typeface="Arial" panose="020B0604020202020204" pitchFamily="34" charset="0"/>
                          <a:cs typeface="Arial" panose="020B0604020202020204" pitchFamily="34" charset="0"/>
                        </a:rPr>
                        <a:t>ПОЛ</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lnB w="12700" cap="flat" cmpd="sng" algn="ctr">
                      <a:solidFill>
                        <a:schemeClr val="accent1"/>
                      </a:solidFill>
                      <a:prstDash val="solid"/>
                      <a:round/>
                      <a:headEnd type="none" w="med" len="med"/>
                      <a:tailEnd type="none" w="med" len="med"/>
                    </a:lnB>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Мужской</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44</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44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44</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44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1"/>
                  </a:ext>
                </a:extLst>
              </a:tr>
              <a:tr h="245368">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Женский</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56</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56</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2"/>
                  </a:ext>
                </a:extLst>
              </a:tr>
              <a:tr h="245368">
                <a:tc rowSpan="4">
                  <a:txBody>
                    <a:bodyPr/>
                    <a:lstStyle/>
                    <a:p>
                      <a:pPr>
                        <a:lnSpc>
                          <a:spcPct val="115000"/>
                        </a:lnSpc>
                        <a:spcAft>
                          <a:spcPts val="0"/>
                        </a:spcAft>
                      </a:pPr>
                      <a:r>
                        <a:rPr lang="ru-RU" sz="1400" dirty="0">
                          <a:effectLst/>
                          <a:latin typeface="Arial" panose="020B0604020202020204" pitchFamily="34" charset="0"/>
                          <a:cs typeface="Arial" panose="020B0604020202020204" pitchFamily="34" charset="0"/>
                        </a:rPr>
                        <a:t>ВОЗРАСТ</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nSpc>
                          <a:spcPct val="115000"/>
                        </a:lnSpc>
                        <a:spcAft>
                          <a:spcPts val="0"/>
                        </a:spcAft>
                      </a:pPr>
                      <a:r>
                        <a:rPr lang="ru-RU" sz="1400">
                          <a:effectLst/>
                          <a:latin typeface="Arial" panose="020B0604020202020204" pitchFamily="34" charset="0"/>
                          <a:cs typeface="Arial" panose="020B0604020202020204" pitchFamily="34" charset="0"/>
                        </a:rPr>
                        <a:t>До 20 лет</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9</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3"/>
                  </a:ext>
                </a:extLst>
              </a:tr>
              <a:tr h="245368">
                <a:tc vMerge="1">
                  <a:txBody>
                    <a:bodyPr/>
                    <a:lstStyle/>
                    <a:p>
                      <a:endParaRPr lang="ru-RU"/>
                    </a:p>
                  </a:txBody>
                  <a:tcPr/>
                </a:tc>
                <a:tc>
                  <a:txBody>
                    <a:bodyPr/>
                    <a:lstStyle/>
                    <a:p>
                      <a:pPr>
                        <a:lnSpc>
                          <a:spcPct val="115000"/>
                        </a:lnSpc>
                        <a:spcAft>
                          <a:spcPts val="0"/>
                        </a:spcAft>
                      </a:pPr>
                      <a:r>
                        <a:rPr lang="ru-RU" sz="1400">
                          <a:effectLst/>
                          <a:latin typeface="Arial" panose="020B0604020202020204" pitchFamily="34" charset="0"/>
                          <a:cs typeface="Arial" panose="020B0604020202020204" pitchFamily="34" charset="0"/>
                        </a:rPr>
                        <a:t>От 21 до 35 лет</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28</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28</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28</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4"/>
                  </a:ext>
                </a:extLst>
              </a:tr>
              <a:tr h="245368">
                <a:tc vMerge="1">
                  <a:txBody>
                    <a:bodyPr/>
                    <a:lstStyle/>
                    <a:p>
                      <a:endParaRPr lang="ru-RU"/>
                    </a:p>
                  </a:txBody>
                  <a:tcPr/>
                </a:tc>
                <a:tc>
                  <a:txBody>
                    <a:bodyPr/>
                    <a:lstStyle/>
                    <a:p>
                      <a:pPr>
                        <a:lnSpc>
                          <a:spcPct val="115000"/>
                        </a:lnSpc>
                        <a:spcAft>
                          <a:spcPts val="0"/>
                        </a:spcAft>
                      </a:pPr>
                      <a:r>
                        <a:rPr lang="ru-RU" sz="1400">
                          <a:effectLst/>
                          <a:latin typeface="Arial" panose="020B0604020202020204" pitchFamily="34" charset="0"/>
                          <a:cs typeface="Arial" panose="020B0604020202020204" pitchFamily="34" charset="0"/>
                        </a:rPr>
                        <a:t>От 36 до 50 лет</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28</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5"/>
                  </a:ext>
                </a:extLst>
              </a:tr>
              <a:tr h="245368">
                <a:tc vMerge="1">
                  <a:txBody>
                    <a:bodyPr/>
                    <a:lstStyle/>
                    <a:p>
                      <a:endParaRPr lang="ru-RU"/>
                    </a:p>
                  </a:txBody>
                  <a:tcPr/>
                </a:tc>
                <a:tc>
                  <a:txBody>
                    <a:bodyPr/>
                    <a:lstStyle/>
                    <a:p>
                      <a:pPr>
                        <a:lnSpc>
                          <a:spcPct val="115000"/>
                        </a:lnSpc>
                        <a:spcAft>
                          <a:spcPts val="0"/>
                        </a:spcAft>
                      </a:pPr>
                      <a:r>
                        <a:rPr lang="ru-RU" sz="1400">
                          <a:effectLst/>
                          <a:latin typeface="Arial" panose="020B0604020202020204" pitchFamily="34" charset="0"/>
                          <a:cs typeface="Arial" panose="020B0604020202020204" pitchFamily="34" charset="0"/>
                        </a:rPr>
                        <a:t>Старше 51 года</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37</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39</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44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44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6"/>
                  </a:ext>
                </a:extLst>
              </a:tr>
              <a:tr h="245368">
                <a:tc rowSpan="6">
                  <a:txBody>
                    <a:bodyPr/>
                    <a:lstStyle/>
                    <a:p>
                      <a:pPr>
                        <a:lnSpc>
                          <a:spcPct val="115000"/>
                        </a:lnSpc>
                        <a:spcAft>
                          <a:spcPts val="0"/>
                        </a:spcAft>
                      </a:pPr>
                      <a:r>
                        <a:rPr lang="ru-RU" sz="1400" dirty="0">
                          <a:effectLst/>
                          <a:latin typeface="Arial" panose="020B0604020202020204" pitchFamily="34" charset="0"/>
                          <a:cs typeface="Arial" panose="020B0604020202020204" pitchFamily="34" charset="0"/>
                        </a:rPr>
                        <a:t>ОБРАЗОВАНИЕ</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Общее среднее </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9</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8</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7"/>
                  </a:ext>
                </a:extLst>
              </a:tr>
              <a:tr h="197445">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Среднее специальное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38</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39</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8"/>
                  </a:ext>
                </a:extLst>
              </a:tr>
              <a:tr h="24536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Неполное высшее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10</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5</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09"/>
                  </a:ext>
                </a:extLst>
              </a:tr>
              <a:tr h="24536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Высшее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37</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64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63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10"/>
                  </a:ext>
                </a:extLst>
              </a:tr>
              <a:tr h="24536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Научная степень</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0,3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0,3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11"/>
                  </a:ext>
                </a:extLst>
              </a:tr>
              <a:tr h="245368">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Иное</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lnB w="12700" cap="flat" cmpd="sng" algn="ctr">
                      <a:solidFill>
                        <a:schemeClr val="accent1"/>
                      </a:solidFill>
                      <a:prstDash val="solid"/>
                      <a:round/>
                      <a:headEnd type="none" w="med" len="med"/>
                      <a:tailEnd type="none" w="med" len="med"/>
                    </a:lnB>
                  </a:tcP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0,3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68579" marR="68579" marT="0" marB="0" anchor="ctr"/>
                </a:tc>
                <a:extLst>
                  <a:ext uri="{0D108BD9-81ED-4DB2-BD59-A6C34878D82A}">
                    <a16:rowId xmlns="" xmlns:a16="http://schemas.microsoft.com/office/drawing/2014/main" val="10012"/>
                  </a:ext>
                </a:extLst>
              </a:tr>
            </a:tbl>
          </a:graphicData>
        </a:graphic>
      </p:graphicFrame>
      <p:sp>
        <p:nvSpPr>
          <p:cNvPr id="10323"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2D6541-8404-48CF-97A6-4A5586DAE868}" type="slidenum">
              <a:rPr lang="ru-RU" altLang="ru-RU" smtClean="0">
                <a:latin typeface="DendaNewLightC"/>
              </a:rPr>
              <a:pPr/>
              <a:t>4</a:t>
            </a:fld>
            <a:endParaRPr lang="ru-RU" altLang="ru-RU" smtClean="0">
              <a:latin typeface="DendaNewLightC"/>
            </a:endParaRPr>
          </a:p>
        </p:txBody>
      </p:sp>
      <p:sp>
        <p:nvSpPr>
          <p:cNvPr id="10324"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84A14260-FC5C-41BE-B277-2915F1546BD2}" type="slidenum">
              <a:rPr lang="ru-RU" altLang="ru-RU" sz="1200">
                <a:latin typeface="DendaNewLightC"/>
              </a:rPr>
              <a:pPr algn="r" eaLnBrk="1" hangingPunct="1"/>
              <a:t>4</a:t>
            </a:fld>
            <a:endParaRPr lang="ru-RU" altLang="ru-RU" sz="1200">
              <a:latin typeface="DendaNewLightC"/>
            </a:endParaRPr>
          </a:p>
        </p:txBody>
      </p:sp>
      <p:sp>
        <p:nvSpPr>
          <p:cNvPr id="10325" name="Text Box 3"/>
          <p:cNvSpPr txBox="1">
            <a:spLocks noChangeArrowheads="1"/>
          </p:cNvSpPr>
          <p:nvPr/>
        </p:nvSpPr>
        <p:spPr bwMode="auto">
          <a:xfrm>
            <a:off x="0" y="0"/>
            <a:ext cx="91440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dirty="0">
                <a:solidFill>
                  <a:schemeClr val="bg1"/>
                </a:solidFill>
              </a:rPr>
              <a:t>ТЕХНИЧЕСКИЕ  ПАРАМЕТРЫ  ИССЛЕДОВАНИЯ</a:t>
            </a:r>
          </a:p>
        </p:txBody>
      </p:sp>
      <p:sp>
        <p:nvSpPr>
          <p:cNvPr id="10326" name="Прямоугольник 6"/>
          <p:cNvSpPr>
            <a:spLocks noChangeArrowheads="1"/>
          </p:cNvSpPr>
          <p:nvPr/>
        </p:nvSpPr>
        <p:spPr bwMode="auto">
          <a:xfrm>
            <a:off x="323850" y="764704"/>
            <a:ext cx="8064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dirty="0"/>
              <a:t>Социально-профессиональные и демографические характеристики,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2183950-BAEE-492D-922E-38846F29B5A9}" type="slidenum">
              <a:rPr lang="ru-RU" altLang="ru-RU" smtClean="0">
                <a:latin typeface="DendaNewLightC"/>
              </a:rPr>
              <a:pPr/>
              <a:t>5</a:t>
            </a:fld>
            <a:endParaRPr lang="ru-RU" altLang="ru-RU" smtClean="0">
              <a:latin typeface="DendaNewLightC"/>
            </a:endParaRPr>
          </a:p>
        </p:txBody>
      </p:sp>
      <p:sp>
        <p:nvSpPr>
          <p:cNvPr id="11267"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C1DA069C-4D42-4A30-A2D1-1E36CC3A9246}" type="slidenum">
              <a:rPr lang="ru-RU" altLang="ru-RU" sz="1200">
                <a:latin typeface="DendaNewLightC"/>
              </a:rPr>
              <a:pPr algn="r" eaLnBrk="1" hangingPunct="1"/>
              <a:t>5</a:t>
            </a:fld>
            <a:endParaRPr lang="ru-RU" altLang="ru-RU" sz="1200">
              <a:latin typeface="DendaNewLightC"/>
            </a:endParaRPr>
          </a:p>
        </p:txBody>
      </p:sp>
      <p:sp>
        <p:nvSpPr>
          <p:cNvPr id="11269" name="Прямоугольник 6"/>
          <p:cNvSpPr>
            <a:spLocks noChangeArrowheads="1"/>
          </p:cNvSpPr>
          <p:nvPr/>
        </p:nvSpPr>
        <p:spPr bwMode="auto">
          <a:xfrm>
            <a:off x="323850" y="814388"/>
            <a:ext cx="8064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dirty="0"/>
              <a:t>Социально-профессиональные и демографические характеристики, %</a:t>
            </a:r>
          </a:p>
        </p:txBody>
      </p:sp>
      <p:graphicFrame>
        <p:nvGraphicFramePr>
          <p:cNvPr id="3" name="Объект 2"/>
          <p:cNvGraphicFramePr>
            <a:graphicFrameLocks noGrp="1"/>
          </p:cNvGraphicFramePr>
          <p:nvPr>
            <p:ph/>
            <p:extLst>
              <p:ext uri="{D42A27DB-BD31-4B8C-83A1-F6EECF244321}">
                <p14:modId xmlns:p14="http://schemas.microsoft.com/office/powerpoint/2010/main" val="2694300018"/>
              </p:ext>
            </p:extLst>
          </p:nvPr>
        </p:nvGraphicFramePr>
        <p:xfrm>
          <a:off x="252000" y="1268760"/>
          <a:ext cx="8633149" cy="4619554"/>
        </p:xfrm>
        <a:graphic>
          <a:graphicData uri="http://schemas.openxmlformats.org/drawingml/2006/table">
            <a:tbl>
              <a:tblPr firstRow="1" firstCol="1" bandRow="1" bandCol="1">
                <a:tableStyleId>{69012ECD-51FC-41F1-AA8D-1B2483CD663E}</a:tableStyleId>
              </a:tblPr>
              <a:tblGrid>
                <a:gridCol w="1583697">
                  <a:extLst>
                    <a:ext uri="{9D8B030D-6E8A-4147-A177-3AD203B41FA5}">
                      <a16:colId xmlns="" xmlns:a16="http://schemas.microsoft.com/office/drawing/2014/main" val="20000"/>
                    </a:ext>
                  </a:extLst>
                </a:gridCol>
                <a:gridCol w="4313452">
                  <a:extLst>
                    <a:ext uri="{9D8B030D-6E8A-4147-A177-3AD203B41FA5}">
                      <a16:colId xmlns="" xmlns:a16="http://schemas.microsoft.com/office/drawing/2014/main" val="20001"/>
                    </a:ext>
                  </a:extLst>
                </a:gridCol>
                <a:gridCol w="684000">
                  <a:extLst>
                    <a:ext uri="{9D8B030D-6E8A-4147-A177-3AD203B41FA5}">
                      <a16:colId xmlns="" xmlns:a16="http://schemas.microsoft.com/office/drawing/2014/main" val="20002"/>
                    </a:ext>
                  </a:extLst>
                </a:gridCol>
                <a:gridCol w="684000">
                  <a:extLst>
                    <a:ext uri="{9D8B030D-6E8A-4147-A177-3AD203B41FA5}">
                      <a16:colId xmlns="" xmlns:a16="http://schemas.microsoft.com/office/drawing/2014/main" val="20003"/>
                    </a:ext>
                  </a:extLst>
                </a:gridCol>
                <a:gridCol w="684000">
                  <a:extLst>
                    <a:ext uri="{9D8B030D-6E8A-4147-A177-3AD203B41FA5}">
                      <a16:colId xmlns="" xmlns:a16="http://schemas.microsoft.com/office/drawing/2014/main" val="20004"/>
                    </a:ext>
                  </a:extLst>
                </a:gridCol>
                <a:gridCol w="684000">
                  <a:extLst>
                    <a:ext uri="{9D8B030D-6E8A-4147-A177-3AD203B41FA5}">
                      <a16:colId xmlns="" xmlns:a16="http://schemas.microsoft.com/office/drawing/2014/main" val="2118694229"/>
                    </a:ext>
                  </a:extLst>
                </a:gridCol>
              </a:tblGrid>
              <a:tr h="360000">
                <a:tc gridSpan="2">
                  <a:txBody>
                    <a:bodyPr/>
                    <a:lstStyle/>
                    <a:p>
                      <a:pPr marL="114300" indent="-114300" algn="ctr">
                        <a:lnSpc>
                          <a:spcPct val="115000"/>
                        </a:lnSpc>
                        <a:spcAft>
                          <a:spcPts val="0"/>
                        </a:spcAft>
                      </a:pPr>
                      <a:r>
                        <a:rPr lang="ru-RU" sz="1400" dirty="0">
                          <a:effectLst/>
                          <a:latin typeface="Arial" panose="020B0604020202020204" pitchFamily="34" charset="0"/>
                          <a:cs typeface="Arial" panose="020B0604020202020204" pitchFamily="34" charset="0"/>
                        </a:rPr>
                        <a:t>Характеристики</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hMerge="1">
                  <a:txBody>
                    <a:bodyPr/>
                    <a:lstStyle/>
                    <a:p>
                      <a:endParaRPr lang="ru-RU"/>
                    </a:p>
                  </a:txBody>
                  <a:tcP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tabLst>
                          <a:tab pos="92075" algn="l"/>
                        </a:tabLst>
                      </a:pPr>
                      <a:r>
                        <a:rPr lang="ru-RU" sz="1400" dirty="0">
                          <a:effectLst/>
                          <a:latin typeface="Arial" panose="020B0604020202020204" pitchFamily="34" charset="0"/>
                          <a:cs typeface="Arial" panose="020B0604020202020204" pitchFamily="34" charset="0"/>
                        </a:rPr>
                        <a:t>2015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2017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0"/>
                  </a:ext>
                </a:extLst>
              </a:tr>
              <a:tr h="784311">
                <a:tc rowSpan="9">
                  <a:txBody>
                    <a:bodyPr/>
                    <a:lstStyle/>
                    <a:p>
                      <a:pPr>
                        <a:lnSpc>
                          <a:spcPct val="115000"/>
                        </a:lnSpc>
                        <a:spcAft>
                          <a:spcPts val="0"/>
                        </a:spcAft>
                      </a:pPr>
                      <a:r>
                        <a:rPr lang="ru-RU" sz="1400" dirty="0">
                          <a:effectLst/>
                          <a:latin typeface="Arial" panose="020B0604020202020204" pitchFamily="34" charset="0"/>
                          <a:cs typeface="Arial" panose="020B0604020202020204" pitchFamily="34" charset="0"/>
                        </a:rPr>
                        <a:t>ТИП ПРЕДПРИЯТИЯ, НА КОТОРОМ РАБОТАЮТ*</a:t>
                      </a:r>
                    </a:p>
                    <a:p>
                      <a:pPr>
                        <a:lnSpc>
                          <a:spcPct val="115000"/>
                        </a:lnSpc>
                        <a:spcAft>
                          <a:spcPts val="0"/>
                        </a:spcAft>
                      </a:pPr>
                      <a:r>
                        <a:rPr lang="ru-RU" sz="1400" dirty="0">
                          <a:effectLst/>
                          <a:latin typeface="Arial" panose="020B0604020202020204" pitchFamily="34" charset="0"/>
                          <a:cs typeface="Arial" panose="020B0604020202020204" pitchFamily="34" charset="0"/>
                        </a:rPr>
                        <a:t> </a:t>
                      </a:r>
                    </a:p>
                    <a:p>
                      <a:pPr>
                        <a:lnSpc>
                          <a:spcPct val="115000"/>
                        </a:lnSpc>
                        <a:spcAft>
                          <a:spcPts val="0"/>
                        </a:spcAft>
                      </a:pPr>
                      <a:r>
                        <a:rPr lang="ru-RU" sz="1400" dirty="0">
                          <a:effectLst/>
                          <a:latin typeface="Arial" panose="020B0604020202020204" pitchFamily="34" charset="0"/>
                          <a:cs typeface="Arial" panose="020B0604020202020204" pitchFamily="34" charset="0"/>
                        </a:rPr>
                        <a:t>* Рассчитано от числа работающих</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Государственное, муниципальное  предприятие/ учреждение  (бюджетная  организация, включая воинскую часть, полицию)</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36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33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1"/>
                  </a:ext>
                </a:extLst>
              </a:tr>
              <a:tr h="736107">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Акционерное общество без участия государства, частное, кооперативное предприятие, включая семейное</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8</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2"/>
                  </a:ext>
                </a:extLst>
              </a:tr>
              <a:tr h="490738">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Совместное, иностранное предприятие (организация)</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0,4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0,3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3"/>
                  </a:ext>
                </a:extLst>
              </a:tr>
              <a:tr h="490738">
                <a:tc vMerge="1">
                  <a:txBody>
                    <a:bodyPr/>
                    <a:lstStyle/>
                    <a:p>
                      <a:endParaRPr lang="ru-RU"/>
                    </a:p>
                  </a:txBody>
                  <a:tcPr/>
                </a:tc>
                <a:tc>
                  <a:txBody>
                    <a:bodyPr/>
                    <a:lstStyle/>
                    <a:p>
                      <a:pPr marL="114300" indent="-114300">
                        <a:lnSpc>
                          <a:spcPct val="115000"/>
                        </a:lnSpc>
                        <a:spcAft>
                          <a:spcPts val="0"/>
                        </a:spcAft>
                      </a:pPr>
                      <a:r>
                        <a:rPr lang="ru-RU" sz="1400" spc="-20" dirty="0">
                          <a:effectLst/>
                          <a:latin typeface="Arial" panose="020B0604020202020204" pitchFamily="34" charset="0"/>
                          <a:cs typeface="Arial" panose="020B0604020202020204" pitchFamily="34" charset="0"/>
                        </a:rPr>
                        <a:t>Некоммерческая организация, фонд, творческий союз и </a:t>
                      </a:r>
                      <a:r>
                        <a:rPr lang="ru-RU" sz="1400" spc="-20" dirty="0" err="1">
                          <a:effectLst/>
                          <a:latin typeface="Arial" panose="020B0604020202020204" pitchFamily="34" charset="0"/>
                          <a:cs typeface="Arial" panose="020B0604020202020204" pitchFamily="34" charset="0"/>
                        </a:rPr>
                        <a:t>т.д</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0</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4"/>
                  </a:ext>
                </a:extLst>
              </a:tr>
              <a:tr h="285446">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Работа по найму у физических лиц или семьи</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28</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5"/>
                  </a:ext>
                </a:extLst>
              </a:tr>
              <a:tr h="490738">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Акционерное общество (предприятие) с участием государства</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7</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6"/>
                  </a:ext>
                </a:extLst>
              </a:tr>
              <a:tr h="490738">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Индивидуальное предпринимательство, торговля (включая уличную), услуги</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10</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7"/>
                  </a:ext>
                </a:extLst>
              </a:tr>
              <a:tr h="245369">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Личное подсобное хозяйство (ЛПХ)</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8"/>
                  </a:ext>
                </a:extLst>
              </a:tr>
              <a:tr h="245369">
                <a:tc vMerge="1">
                  <a:txBody>
                    <a:bodyPr/>
                    <a:lstStyle/>
                    <a:p>
                      <a:endParaRPr lang="ru-RU"/>
                    </a:p>
                  </a:txBody>
                  <a:tcPr/>
                </a:tc>
                <a:tc>
                  <a:txBody>
                    <a:bodyPr/>
                    <a:lstStyle/>
                    <a:p>
                      <a:pPr marL="114300" indent="-114300">
                        <a:lnSpc>
                          <a:spcPct val="115000"/>
                        </a:lnSpc>
                        <a:spcAft>
                          <a:spcPts val="0"/>
                        </a:spcAft>
                      </a:pPr>
                      <a:r>
                        <a:rPr lang="ru-RU" sz="1400" dirty="0">
                          <a:effectLst/>
                          <a:latin typeface="Arial" panose="020B0604020202020204" pitchFamily="34" charset="0"/>
                          <a:cs typeface="Arial" panose="020B0604020202020204" pitchFamily="34" charset="0"/>
                        </a:rPr>
                        <a:t>Другое</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3" marR="55843" marT="0" marB="0" anchor="ctr"/>
                </a:tc>
                <a:extLst>
                  <a:ext uri="{0D108BD9-81ED-4DB2-BD59-A6C34878D82A}">
                    <a16:rowId xmlns="" xmlns:a16="http://schemas.microsoft.com/office/drawing/2014/main" val="10009"/>
                  </a:ext>
                </a:extLst>
              </a:tr>
            </a:tbl>
          </a:graphicData>
        </a:graphic>
      </p:graphicFrame>
      <p:sp>
        <p:nvSpPr>
          <p:cNvPr id="9" name="Text Box 3"/>
          <p:cNvSpPr txBox="1">
            <a:spLocks noChangeArrowheads="1"/>
          </p:cNvSpPr>
          <p:nvPr/>
        </p:nvSpPr>
        <p:spPr bwMode="auto">
          <a:xfrm>
            <a:off x="0" y="0"/>
            <a:ext cx="91440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dirty="0">
                <a:solidFill>
                  <a:schemeClr val="bg1"/>
                </a:solidFill>
              </a:rPr>
              <a:t>ТЕХНИЧЕСКИЕ  ПАРАМЕТРЫ  ИССЛЕДОВАНИЯ</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Номер слайда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FD5376-C950-4ADB-8182-27D3C2478E4A}" type="slidenum">
              <a:rPr lang="ru-RU" altLang="ru-RU" smtClean="0">
                <a:latin typeface="DendaNewLightC"/>
              </a:rPr>
              <a:pPr/>
              <a:t>6</a:t>
            </a:fld>
            <a:endParaRPr lang="ru-RU" altLang="ru-RU" smtClean="0">
              <a:latin typeface="DendaNewLightC"/>
            </a:endParaRPr>
          </a:p>
        </p:txBody>
      </p:sp>
      <p:sp>
        <p:nvSpPr>
          <p:cNvPr id="12291" name="Номер слайда 5"/>
          <p:cNvSpPr txBox="1">
            <a:spLocks noGrp="1"/>
          </p:cNvSpPr>
          <p:nvPr/>
        </p:nvSpPr>
        <p:spPr bwMode="auto">
          <a:xfrm>
            <a:off x="8388350" y="6381750"/>
            <a:ext cx="620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FBCF0161-333E-4FAA-AF20-9A4EAFF454DB}" type="slidenum">
              <a:rPr lang="ru-RU" altLang="ru-RU" sz="1200">
                <a:latin typeface="DendaNewLightC"/>
              </a:rPr>
              <a:pPr algn="r" eaLnBrk="1" hangingPunct="1"/>
              <a:t>6</a:t>
            </a:fld>
            <a:endParaRPr lang="ru-RU" altLang="ru-RU" sz="1200">
              <a:latin typeface="DendaNewLightC"/>
            </a:endParaRPr>
          </a:p>
        </p:txBody>
      </p:sp>
      <p:sp>
        <p:nvSpPr>
          <p:cNvPr id="12293" name="Прямоугольник 6"/>
          <p:cNvSpPr>
            <a:spLocks noChangeArrowheads="1"/>
          </p:cNvSpPr>
          <p:nvPr/>
        </p:nvSpPr>
        <p:spPr bwMode="auto">
          <a:xfrm>
            <a:off x="323850" y="814388"/>
            <a:ext cx="8064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a:t>Социально-профессиональные и демографические характеристики, %</a:t>
            </a:r>
          </a:p>
        </p:txBody>
      </p:sp>
      <p:graphicFrame>
        <p:nvGraphicFramePr>
          <p:cNvPr id="3" name="Объект 2"/>
          <p:cNvGraphicFramePr>
            <a:graphicFrameLocks noGrp="1"/>
          </p:cNvGraphicFramePr>
          <p:nvPr>
            <p:ph/>
            <p:extLst>
              <p:ext uri="{D42A27DB-BD31-4B8C-83A1-F6EECF244321}">
                <p14:modId xmlns:p14="http://schemas.microsoft.com/office/powerpoint/2010/main" val="2764287031"/>
              </p:ext>
            </p:extLst>
          </p:nvPr>
        </p:nvGraphicFramePr>
        <p:xfrm>
          <a:off x="252481" y="1268760"/>
          <a:ext cx="8639998" cy="4407021"/>
        </p:xfrm>
        <a:graphic>
          <a:graphicData uri="http://schemas.openxmlformats.org/drawingml/2006/table">
            <a:tbl>
              <a:tblPr firstRow="1" firstCol="1" bandRow="1" bandCol="1">
                <a:tableStyleId>{69012ECD-51FC-41F1-AA8D-1B2483CD663E}</a:tableStyleId>
              </a:tblPr>
              <a:tblGrid>
                <a:gridCol w="1633614">
                  <a:extLst>
                    <a:ext uri="{9D8B030D-6E8A-4147-A177-3AD203B41FA5}">
                      <a16:colId xmlns="" xmlns:a16="http://schemas.microsoft.com/office/drawing/2014/main" val="20000"/>
                    </a:ext>
                  </a:extLst>
                </a:gridCol>
                <a:gridCol w="4269480">
                  <a:extLst>
                    <a:ext uri="{9D8B030D-6E8A-4147-A177-3AD203B41FA5}">
                      <a16:colId xmlns="" xmlns:a16="http://schemas.microsoft.com/office/drawing/2014/main" val="20001"/>
                    </a:ext>
                  </a:extLst>
                </a:gridCol>
                <a:gridCol w="684226">
                  <a:extLst>
                    <a:ext uri="{9D8B030D-6E8A-4147-A177-3AD203B41FA5}">
                      <a16:colId xmlns="" xmlns:a16="http://schemas.microsoft.com/office/drawing/2014/main" val="20002"/>
                    </a:ext>
                  </a:extLst>
                </a:gridCol>
                <a:gridCol w="684226">
                  <a:extLst>
                    <a:ext uri="{9D8B030D-6E8A-4147-A177-3AD203B41FA5}">
                      <a16:colId xmlns="" xmlns:a16="http://schemas.microsoft.com/office/drawing/2014/main" val="20003"/>
                    </a:ext>
                  </a:extLst>
                </a:gridCol>
                <a:gridCol w="684226">
                  <a:extLst>
                    <a:ext uri="{9D8B030D-6E8A-4147-A177-3AD203B41FA5}">
                      <a16:colId xmlns="" xmlns:a16="http://schemas.microsoft.com/office/drawing/2014/main" val="20004"/>
                    </a:ext>
                  </a:extLst>
                </a:gridCol>
                <a:gridCol w="684226">
                  <a:extLst>
                    <a:ext uri="{9D8B030D-6E8A-4147-A177-3AD203B41FA5}">
                      <a16:colId xmlns="" xmlns:a16="http://schemas.microsoft.com/office/drawing/2014/main" val="4151285847"/>
                    </a:ext>
                  </a:extLst>
                </a:gridCol>
              </a:tblGrid>
              <a:tr h="360000">
                <a:tc gridSpan="2">
                  <a:txBody>
                    <a:bodyPr/>
                    <a:lstStyle/>
                    <a:p>
                      <a:pPr marL="114300" indent="-114300" algn="ctr">
                        <a:lnSpc>
                          <a:spcPct val="115000"/>
                        </a:lnSpc>
                        <a:spcAft>
                          <a:spcPts val="0"/>
                        </a:spcAft>
                      </a:pPr>
                      <a:r>
                        <a:rPr lang="ru-RU" sz="1400" dirty="0">
                          <a:effectLst/>
                          <a:latin typeface="Arial" panose="020B0604020202020204" pitchFamily="34" charset="0"/>
                          <a:cs typeface="Arial" panose="020B0604020202020204" pitchFamily="34" charset="0"/>
                        </a:rPr>
                        <a:t>Характеристики</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hMerge="1">
                  <a:txBody>
                    <a:bodyPr/>
                    <a:lstStyle/>
                    <a:p>
                      <a:endParaRPr lang="ru-RU"/>
                    </a:p>
                  </a:txBody>
                  <a:tcP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2016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2017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0"/>
                  </a:ext>
                </a:extLst>
              </a:tr>
              <a:tr h="285508">
                <a:tc rowSpan="13">
                  <a:txBody>
                    <a:bodyPr/>
                    <a:lstStyle/>
                    <a:p>
                      <a:pPr>
                        <a:lnSpc>
                          <a:spcPct val="115000"/>
                        </a:lnSpc>
                        <a:spcAft>
                          <a:spcPts val="0"/>
                        </a:spcAft>
                      </a:pPr>
                      <a:r>
                        <a:rPr lang="ru-RU" sz="1400" dirty="0">
                          <a:effectLst/>
                          <a:latin typeface="Arial" panose="020B0604020202020204" pitchFamily="34" charset="0"/>
                          <a:cs typeface="Arial" panose="020B0604020202020204" pitchFamily="34" charset="0"/>
                        </a:rPr>
                        <a:t>СФЕРА ВАШЕЙ ОСНОВНОЙ ДЕЯТЕЛЬНОСТИ*</a:t>
                      </a:r>
                    </a:p>
                    <a:p>
                      <a:pPr>
                        <a:lnSpc>
                          <a:spcPct val="115000"/>
                        </a:lnSpc>
                        <a:spcAft>
                          <a:spcPts val="0"/>
                        </a:spcAft>
                      </a:pPr>
                      <a:r>
                        <a:rPr lang="ru-RU" sz="1400" dirty="0">
                          <a:effectLst/>
                          <a:latin typeface="Arial" panose="020B0604020202020204" pitchFamily="34" charset="0"/>
                          <a:cs typeface="Arial" panose="020B0604020202020204" pitchFamily="34" charset="0"/>
                        </a:rPr>
                        <a:t>* Рассчитано от числа работающих</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Промышленность, строительство</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18</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1"/>
                  </a:ext>
                </a:extLst>
              </a:tr>
              <a:tr h="490845">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Оптовая и розничная торговля, общественное питание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22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2"/>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ЖКХ, бытовое обслуживание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3"/>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Здравоохранение, социальное обеспечение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7</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4"/>
                  </a:ext>
                </a:extLst>
              </a:tr>
              <a:tr h="73626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Прочие услуги (юридические, информационные, рекламные, туристические и др. услуги) </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10</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5"/>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Силовые структуры (армия, полиция и т.д.)</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6"/>
                  </a:ext>
                </a:extLst>
              </a:tr>
              <a:tr h="28550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Транспорт </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7</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7"/>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Телекоммуникации и связь</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2</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8"/>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Сельское и лесное хозяйство</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1</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6</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9</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09"/>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Образование, наука, культура и искусство</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9</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5</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7</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8</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10"/>
                  </a:ext>
                </a:extLst>
              </a:tr>
              <a:tr h="285508">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Гос. и муниципальное управление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31</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11"/>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Финансы, кредит, страхование</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4</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3</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3</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12"/>
                  </a:ext>
                </a:extLst>
              </a:tr>
              <a:tr h="245423">
                <a:tc vMerge="1">
                  <a:txBody>
                    <a:bodyPr/>
                    <a:lstStyle/>
                    <a:p>
                      <a:endParaRPr lang="ru-RU"/>
                    </a:p>
                  </a:txBody>
                  <a:tcPr/>
                </a:tc>
                <a:tc>
                  <a:txBody>
                    <a:bodyPr/>
                    <a:lstStyle/>
                    <a:p>
                      <a:pPr marL="114300" indent="-114300">
                        <a:lnSpc>
                          <a:spcPct val="115000"/>
                        </a:lnSpc>
                        <a:spcAft>
                          <a:spcPts val="0"/>
                        </a:spcAft>
                      </a:pPr>
                      <a:r>
                        <a:rPr lang="ru-RU" sz="1400">
                          <a:effectLst/>
                          <a:latin typeface="Arial" panose="020B0604020202020204" pitchFamily="34" charset="0"/>
                          <a:cs typeface="Arial" panose="020B0604020202020204" pitchFamily="34" charset="0"/>
                        </a:rPr>
                        <a:t>Другое </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a:effectLst/>
                          <a:latin typeface="Arial" panose="020B0604020202020204" pitchFamily="34" charset="0"/>
                          <a:cs typeface="Arial" panose="020B0604020202020204" pitchFamily="34" charset="0"/>
                        </a:rPr>
                        <a:t>2</a:t>
                      </a:r>
                      <a:endParaRPr lang="ru-RU" sz="140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a:effectLst/>
                          <a:latin typeface="Arial" panose="020B0604020202020204" pitchFamily="34" charset="0"/>
                          <a:cs typeface="Arial" panose="020B0604020202020204" pitchFamily="34" charset="0"/>
                        </a:rPr>
                        <a:t>4</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tc>
                  <a:txBody>
                    <a:bodyPr/>
                    <a:lstStyle/>
                    <a:p>
                      <a:pPr algn="ctr">
                        <a:lnSpc>
                          <a:spcPct val="115000"/>
                        </a:lnSpc>
                        <a:spcAft>
                          <a:spcPts val="0"/>
                        </a:spcAft>
                      </a:pPr>
                      <a:r>
                        <a:rPr lang="ru-RU" sz="1400" dirty="0" smtClean="0">
                          <a:effectLst/>
                          <a:latin typeface="Arial" panose="020B0604020202020204" pitchFamily="34" charset="0"/>
                          <a:ea typeface="Times New Roman" panose="02020603050405020304" pitchFamily="18" charset="0"/>
                          <a:cs typeface="Arial" panose="020B0604020202020204" pitchFamily="34" charset="0"/>
                        </a:rPr>
                        <a:t>5</a:t>
                      </a:r>
                      <a:endParaRPr lang="ru-RU" sz="1400" dirty="0">
                        <a:effectLst/>
                        <a:latin typeface="Arial" panose="020B0604020202020204" pitchFamily="34" charset="0"/>
                        <a:ea typeface="Times New Roman" panose="02020603050405020304" pitchFamily="18" charset="0"/>
                        <a:cs typeface="Arial" panose="020B0604020202020204" pitchFamily="34" charset="0"/>
                      </a:endParaRPr>
                    </a:p>
                  </a:txBody>
                  <a:tcPr marL="55849" marR="55849" marT="0" marB="0" anchor="ctr"/>
                </a:tc>
                <a:extLst>
                  <a:ext uri="{0D108BD9-81ED-4DB2-BD59-A6C34878D82A}">
                    <a16:rowId xmlns="" xmlns:a16="http://schemas.microsoft.com/office/drawing/2014/main" val="10013"/>
                  </a:ext>
                </a:extLst>
              </a:tr>
            </a:tbl>
          </a:graphicData>
        </a:graphic>
      </p:graphicFrame>
      <p:sp>
        <p:nvSpPr>
          <p:cNvPr id="9" name="Text Box 3"/>
          <p:cNvSpPr txBox="1">
            <a:spLocks noChangeArrowheads="1"/>
          </p:cNvSpPr>
          <p:nvPr/>
        </p:nvSpPr>
        <p:spPr bwMode="auto">
          <a:xfrm>
            <a:off x="0" y="0"/>
            <a:ext cx="91440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dirty="0">
                <a:solidFill>
                  <a:schemeClr val="bg1"/>
                </a:solidFill>
              </a:rPr>
              <a:t>ТЕХНИЧЕСКИЕ  ПАРАМЕТРЫ  ИССЛЕДОВАНИЯ</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p:nvPr>
        </p:nvSpPr>
        <p:spPr>
          <a:xfrm>
            <a:off x="457200" y="764704"/>
            <a:ext cx="8229600" cy="5361459"/>
          </a:xfrm>
        </p:spPr>
        <p:txBody>
          <a:bodyPr anchor="ctr"/>
          <a:lstStyle/>
          <a:p>
            <a:pPr marL="0" indent="0">
              <a:buNone/>
            </a:pPr>
            <a:r>
              <a:rPr lang="ru-RU" dirty="0" smtClean="0">
                <a:solidFill>
                  <a:srgbClr val="0065BD"/>
                </a:solidFill>
                <a:latin typeface="Arial" panose="020B0604020202020204" pitchFamily="34" charset="0"/>
                <a:cs typeface="Arial" panose="020B0604020202020204" pitchFamily="34" charset="0"/>
              </a:rPr>
              <a:t>1. МОНИТОРИНГ </a:t>
            </a:r>
            <a:r>
              <a:rPr lang="ru-RU" dirty="0">
                <a:solidFill>
                  <a:srgbClr val="0065BD"/>
                </a:solidFill>
                <a:latin typeface="Arial" panose="020B0604020202020204" pitchFamily="34" charset="0"/>
                <a:cs typeface="Arial" panose="020B0604020202020204" pitchFamily="34" charset="0"/>
              </a:rPr>
              <a:t>УДОВЛЕТВОРЕННОСТИ ПОТРЕБИТЕЛЕЙ КАЧЕСТВОМ ТОВАРОВ И УСЛУГ НА ТОВАРНЫХ РЫНКАХ РЕГИОНА И СОСТОЯНИЕМ ЦЕНОВОЙ КОНКУРЕНЦИИ</a:t>
            </a:r>
          </a:p>
        </p:txBody>
      </p:sp>
      <p:sp>
        <p:nvSpPr>
          <p:cNvPr id="3" name="Номер слайда 2"/>
          <p:cNvSpPr>
            <a:spLocks noGrp="1"/>
          </p:cNvSpPr>
          <p:nvPr>
            <p:ph type="sldNum" sz="quarter" idx="10"/>
          </p:nvPr>
        </p:nvSpPr>
        <p:spPr/>
        <p:txBody>
          <a:bodyPr/>
          <a:lstStyle/>
          <a:p>
            <a:pPr>
              <a:defRPr/>
            </a:pPr>
            <a:fld id="{D78EFDF5-F8A2-4F99-B40D-712872F3B119}" type="slidenum">
              <a:rPr lang="ru-RU" altLang="ru-RU" smtClean="0"/>
              <a:pPr>
                <a:defRPr/>
              </a:pPr>
              <a:t>7</a:t>
            </a:fld>
            <a:endParaRPr lang="ru-RU" altLang="ru-RU"/>
          </a:p>
        </p:txBody>
      </p:sp>
    </p:spTree>
    <p:extLst>
      <p:ext uri="{BB962C8B-B14F-4D97-AF65-F5344CB8AC3E}">
        <p14:creationId xmlns:p14="http://schemas.microsoft.com/office/powerpoint/2010/main" val="3905225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ъект 5"/>
          <p:cNvSpPr>
            <a:spLocks noGrp="1"/>
          </p:cNvSpPr>
          <p:nvPr>
            <p:ph/>
          </p:nvPr>
        </p:nvSpPr>
        <p:spPr bwMode="auto">
          <a:xfrm>
            <a:off x="254000" y="706661"/>
            <a:ext cx="8520113"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panose="020B0604020202020204" pitchFamily="34" charset="0"/>
              <a:buNone/>
            </a:pPr>
            <a:r>
              <a:rPr lang="ru-RU" altLang="ru-RU" sz="1600" dirty="0" smtClean="0"/>
              <a:t>Оценка широты выбора компаний, продающих различные товары, работы и услуги, %</a:t>
            </a:r>
          </a:p>
        </p:txBody>
      </p:sp>
      <p:sp>
        <p:nvSpPr>
          <p:cNvPr id="19459"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22797D-1563-4FC1-B7BF-310403E98227}" type="slidenum">
              <a:rPr lang="ru-RU" altLang="ru-RU" smtClean="0">
                <a:latin typeface="DendaNewLightC"/>
              </a:rPr>
              <a:pPr/>
              <a:t>8</a:t>
            </a:fld>
            <a:endParaRPr lang="ru-RU" altLang="ru-RU" smtClean="0">
              <a:latin typeface="DendaNewLightC"/>
            </a:endParaRPr>
          </a:p>
        </p:txBody>
      </p:sp>
      <p:sp>
        <p:nvSpPr>
          <p:cNvPr id="19460" name="Прямоугольник 6"/>
          <p:cNvSpPr>
            <a:spLocks noChangeArrowheads="1"/>
          </p:cNvSpPr>
          <p:nvPr/>
        </p:nvSpPr>
        <p:spPr bwMode="auto">
          <a:xfrm>
            <a:off x="1" y="0"/>
            <a:ext cx="9182100" cy="701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smtClean="0">
                <a:solidFill>
                  <a:schemeClr val="bg1"/>
                </a:solidFill>
              </a:rPr>
              <a:t>Оценка широты выбора компаний </a:t>
            </a:r>
            <a:r>
              <a:rPr lang="ru-RU" altLang="ru-RU" sz="1000" dirty="0" smtClean="0">
                <a:solidFill>
                  <a:schemeClr val="bg1"/>
                </a:solidFill>
              </a:rPr>
              <a:t>(1из 2)</a:t>
            </a:r>
            <a:endParaRPr lang="ru-RU" altLang="ru-RU" sz="1000" dirty="0">
              <a:solidFill>
                <a:schemeClr val="bg1"/>
              </a:solidFill>
            </a:endParaRPr>
          </a:p>
        </p:txBody>
      </p:sp>
      <p:sp>
        <p:nvSpPr>
          <p:cNvPr id="19874" name="Прямоугольник 2"/>
          <p:cNvSpPr>
            <a:spLocks noChangeArrowheads="1"/>
          </p:cNvSpPr>
          <p:nvPr/>
        </p:nvSpPr>
        <p:spPr bwMode="auto">
          <a:xfrm>
            <a:off x="122238" y="6430963"/>
            <a:ext cx="8482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000" i="1" dirty="0">
                <a:solidFill>
                  <a:schemeClr val="tx1">
                    <a:lumMod val="50000"/>
                    <a:lumOff val="50000"/>
                  </a:schemeClr>
                </a:solidFill>
                <a:ea typeface="Times New Roman" panose="02020603050405020304" pitchFamily="18" charset="0"/>
                <a:cs typeface="Arial" panose="020B0604020202020204" pitchFamily="34" charset="0"/>
              </a:rPr>
              <a:t>В таблице дается распределение ответов на вопрос «Насколько широк в вашей местности выбор компаний, продающих следующие товары, работы и услуги?»</a:t>
            </a:r>
            <a:endParaRPr lang="ru-RU" altLang="ru-RU" sz="1000" dirty="0">
              <a:solidFill>
                <a:schemeClr val="tx1">
                  <a:lumMod val="50000"/>
                  <a:lumOff val="50000"/>
                </a:schemeClr>
              </a:solidFill>
              <a:ea typeface="Times New Roman" panose="02020603050405020304" pitchFamily="18" charset="0"/>
              <a:cs typeface="Arial" panose="020B06040202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400834042"/>
              </p:ext>
            </p:extLst>
          </p:nvPr>
        </p:nvGraphicFramePr>
        <p:xfrm>
          <a:off x="252000" y="1011600"/>
          <a:ext cx="8640006" cy="5425607"/>
        </p:xfrm>
        <a:graphic>
          <a:graphicData uri="http://schemas.openxmlformats.org/drawingml/2006/table">
            <a:tbl>
              <a:tblPr/>
              <a:tblGrid>
                <a:gridCol w="4460607">
                  <a:extLst>
                    <a:ext uri="{9D8B030D-6E8A-4147-A177-3AD203B41FA5}">
                      <a16:colId xmlns="" xmlns:a16="http://schemas.microsoft.com/office/drawing/2014/main" val="3845577608"/>
                    </a:ext>
                  </a:extLst>
                </a:gridCol>
                <a:gridCol w="339394">
                  <a:extLst>
                    <a:ext uri="{9D8B030D-6E8A-4147-A177-3AD203B41FA5}">
                      <a16:colId xmlns="" xmlns:a16="http://schemas.microsoft.com/office/drawing/2014/main" val="3318302815"/>
                    </a:ext>
                  </a:extLst>
                </a:gridCol>
                <a:gridCol w="339394">
                  <a:extLst>
                    <a:ext uri="{9D8B030D-6E8A-4147-A177-3AD203B41FA5}">
                      <a16:colId xmlns="" xmlns:a16="http://schemas.microsoft.com/office/drawing/2014/main" val="3917588132"/>
                    </a:ext>
                  </a:extLst>
                </a:gridCol>
                <a:gridCol w="339394">
                  <a:extLst>
                    <a:ext uri="{9D8B030D-6E8A-4147-A177-3AD203B41FA5}">
                      <a16:colId xmlns="" xmlns:a16="http://schemas.microsoft.com/office/drawing/2014/main" val="2121107976"/>
                    </a:ext>
                  </a:extLst>
                </a:gridCol>
                <a:gridCol w="339394">
                  <a:extLst>
                    <a:ext uri="{9D8B030D-6E8A-4147-A177-3AD203B41FA5}">
                      <a16:colId xmlns="" xmlns:a16="http://schemas.microsoft.com/office/drawing/2014/main" val="2643857600"/>
                    </a:ext>
                  </a:extLst>
                </a:gridCol>
                <a:gridCol w="339394">
                  <a:extLst>
                    <a:ext uri="{9D8B030D-6E8A-4147-A177-3AD203B41FA5}">
                      <a16:colId xmlns="" xmlns:a16="http://schemas.microsoft.com/office/drawing/2014/main" val="3203066265"/>
                    </a:ext>
                  </a:extLst>
                </a:gridCol>
                <a:gridCol w="339394">
                  <a:extLst>
                    <a:ext uri="{9D8B030D-6E8A-4147-A177-3AD203B41FA5}">
                      <a16:colId xmlns="" xmlns:a16="http://schemas.microsoft.com/office/drawing/2014/main" val="2654306057"/>
                    </a:ext>
                  </a:extLst>
                </a:gridCol>
                <a:gridCol w="339394">
                  <a:extLst>
                    <a:ext uri="{9D8B030D-6E8A-4147-A177-3AD203B41FA5}">
                      <a16:colId xmlns="" xmlns:a16="http://schemas.microsoft.com/office/drawing/2014/main" val="2211591164"/>
                    </a:ext>
                  </a:extLst>
                </a:gridCol>
                <a:gridCol w="339394">
                  <a:extLst>
                    <a:ext uri="{9D8B030D-6E8A-4147-A177-3AD203B41FA5}">
                      <a16:colId xmlns="" xmlns:a16="http://schemas.microsoft.com/office/drawing/2014/main" val="3045043796"/>
                    </a:ext>
                  </a:extLst>
                </a:gridCol>
                <a:gridCol w="339394">
                  <a:extLst>
                    <a:ext uri="{9D8B030D-6E8A-4147-A177-3AD203B41FA5}">
                      <a16:colId xmlns="" xmlns:a16="http://schemas.microsoft.com/office/drawing/2014/main" val="3218267278"/>
                    </a:ext>
                  </a:extLst>
                </a:gridCol>
                <a:gridCol w="374951">
                  <a:extLst>
                    <a:ext uri="{9D8B030D-6E8A-4147-A177-3AD203B41FA5}">
                      <a16:colId xmlns="" xmlns:a16="http://schemas.microsoft.com/office/drawing/2014/main" val="179148772"/>
                    </a:ext>
                  </a:extLst>
                </a:gridCol>
                <a:gridCol w="374951">
                  <a:extLst>
                    <a:ext uri="{9D8B030D-6E8A-4147-A177-3AD203B41FA5}">
                      <a16:colId xmlns="" xmlns:a16="http://schemas.microsoft.com/office/drawing/2014/main" val="3808918924"/>
                    </a:ext>
                  </a:extLst>
                </a:gridCol>
                <a:gridCol w="374951">
                  <a:extLst>
                    <a:ext uri="{9D8B030D-6E8A-4147-A177-3AD203B41FA5}">
                      <a16:colId xmlns="" xmlns:a16="http://schemas.microsoft.com/office/drawing/2014/main" val="932843769"/>
                    </a:ext>
                  </a:extLst>
                </a:gridCol>
              </a:tblGrid>
              <a:tr h="196214">
                <a:tc rowSpan="2">
                  <a:txBody>
                    <a:bodyPr/>
                    <a:lstStyle/>
                    <a:p>
                      <a:pPr algn="ctr" rtl="0" fontAlgn="ctr"/>
                      <a:r>
                        <a:rPr lang="ru-RU" sz="900" b="1" i="0" u="none" strike="noStrike">
                          <a:solidFill>
                            <a:srgbClr val="FFFFFF"/>
                          </a:solidFill>
                          <a:effectLst/>
                          <a:latin typeface="Arial" panose="020B0604020202020204" pitchFamily="34" charset="0"/>
                        </a:rPr>
                        <a:t>Направление деятельности компаний</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gridSpan="3">
                  <a:txBody>
                    <a:bodyPr/>
                    <a:lstStyle/>
                    <a:p>
                      <a:pPr algn="ctr" rtl="0" fontAlgn="ctr"/>
                      <a:r>
                        <a:rPr lang="ru-RU" sz="900" b="1" i="0" u="none" strike="noStrike">
                          <a:solidFill>
                            <a:srgbClr val="FFFFFF"/>
                          </a:solidFill>
                          <a:effectLst/>
                          <a:latin typeface="Arial" panose="020B0604020202020204" pitchFamily="34" charset="0"/>
                        </a:rPr>
                        <a:t>Избыточно много</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Достаточно</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Мало</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tc gridSpan="3">
                  <a:txBody>
                    <a:bodyPr/>
                    <a:lstStyle/>
                    <a:p>
                      <a:pPr algn="ctr" rtl="0" fontAlgn="ctr"/>
                      <a:r>
                        <a:rPr lang="ru-RU" sz="900" b="1" i="0" u="none" strike="noStrike">
                          <a:solidFill>
                            <a:srgbClr val="FFFFFF"/>
                          </a:solidFill>
                          <a:effectLst/>
                          <a:latin typeface="Arial" panose="020B0604020202020204" pitchFamily="34" charset="0"/>
                        </a:rPr>
                        <a:t>Нет совсем</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4F81BD"/>
                    </a:solid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550522055"/>
                  </a:ext>
                </a:extLst>
              </a:tr>
              <a:tr h="115420">
                <a:tc vMerge="1">
                  <a:txBody>
                    <a:bodyPr/>
                    <a:lstStyle/>
                    <a:p>
                      <a:endParaRPr lang="ru-RU"/>
                    </a:p>
                  </a:txBody>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en-US" sz="900" b="0" i="0" u="none" strike="noStrike">
                          <a:solidFill>
                            <a:srgbClr val="000000"/>
                          </a:solidFill>
                          <a:effectLst/>
                          <a:latin typeface="Arial" panose="020B0604020202020204" pitchFamily="34" charset="0"/>
                        </a:rPr>
                        <a:t>2017</a:t>
                      </a:r>
                      <a:endParaRPr lang="ru-RU" sz="900" b="0" i="0" u="none" strike="noStrike">
                        <a:solidFill>
                          <a:srgbClr val="000000"/>
                        </a:solidFill>
                        <a:effectLst/>
                        <a:latin typeface="Arial" panose="020B0604020202020204" pitchFamily="34" charset="0"/>
                      </a:endParaRP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720216283"/>
                  </a:ext>
                </a:extLst>
              </a:tr>
              <a:tr h="115420">
                <a:tc>
                  <a:txBody>
                    <a:bodyPr/>
                    <a:lstStyle/>
                    <a:p>
                      <a:pPr algn="l" rtl="0" fontAlgn="ctr"/>
                      <a:r>
                        <a:rPr lang="ru-RU" sz="900" b="0" i="0" u="none" strike="noStrike">
                          <a:solidFill>
                            <a:srgbClr val="000000"/>
                          </a:solidFill>
                          <a:effectLst/>
                          <a:latin typeface="Arial" panose="020B0604020202020204" pitchFamily="34" charset="0"/>
                        </a:rPr>
                        <a:t>Медицинские услуги </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588270265"/>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по уходу за детьми и гражданами с огран. деят-ю</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272616848"/>
                  </a:ext>
                </a:extLst>
              </a:tr>
              <a:tr h="115420">
                <a:tc>
                  <a:txBody>
                    <a:bodyPr/>
                    <a:lstStyle/>
                    <a:p>
                      <a:pPr algn="l" rtl="0" fontAlgn="ctr"/>
                      <a:r>
                        <a:rPr lang="ru-RU" sz="900" b="0" i="0" u="none" strike="noStrike">
                          <a:solidFill>
                            <a:srgbClr val="000000"/>
                          </a:solidFill>
                          <a:effectLst/>
                          <a:latin typeface="Arial" panose="020B0604020202020204" pitchFamily="34" charset="0"/>
                        </a:rPr>
                        <a:t>Строительство новых квартир и домов</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517368567"/>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детского отдыха и оздоровления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874473235"/>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дополнительного образования детей</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74802141"/>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социального обслуживания населения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286331409"/>
                  </a:ext>
                </a:extLst>
              </a:tr>
              <a:tr h="115420">
                <a:tc>
                  <a:txBody>
                    <a:bodyPr/>
                    <a:lstStyle/>
                    <a:p>
                      <a:pPr algn="l" rtl="0" fontAlgn="ctr"/>
                      <a:r>
                        <a:rPr lang="ru-RU" sz="900" b="0" i="0" u="none" strike="noStrike">
                          <a:solidFill>
                            <a:srgbClr val="000000"/>
                          </a:solidFill>
                          <a:effectLst/>
                          <a:latin typeface="Arial" panose="020B0604020202020204" pitchFamily="34" charset="0"/>
                        </a:rPr>
                        <a:t>Стоматология </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666763499"/>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по управлению многоквартирными домами</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784473687"/>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в сфере культуры</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544698580"/>
                  </a:ext>
                </a:extLst>
              </a:tr>
              <a:tr h="115420">
                <a:tc>
                  <a:txBody>
                    <a:bodyPr/>
                    <a:lstStyle/>
                    <a:p>
                      <a:pPr algn="l" rtl="0" fontAlgn="ctr"/>
                      <a:r>
                        <a:rPr lang="ru-RU" sz="900" b="0" i="0" u="none" strike="noStrike">
                          <a:solidFill>
                            <a:srgbClr val="000000"/>
                          </a:solidFill>
                          <a:effectLst/>
                          <a:latin typeface="Arial" panose="020B0604020202020204" pitchFamily="34" charset="0"/>
                        </a:rPr>
                        <a:t>Сельхозинвентарь, мелкая сельхозтехника, удобрения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997846911"/>
                  </a:ext>
                </a:extLst>
              </a:tr>
              <a:tr h="115420">
                <a:tc>
                  <a:txBody>
                    <a:bodyPr/>
                    <a:lstStyle/>
                    <a:p>
                      <a:pPr algn="l" rtl="0" fontAlgn="ctr"/>
                      <a:r>
                        <a:rPr lang="ru-RU" sz="900" b="0" i="0" u="none" strike="noStrike">
                          <a:solidFill>
                            <a:srgbClr val="000000"/>
                          </a:solidFill>
                          <a:effectLst/>
                          <a:latin typeface="Arial" panose="020B0604020202020204" pitchFamily="34" charset="0"/>
                        </a:rPr>
                        <a:t>Одежда и обувь</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600188001"/>
                  </a:ext>
                </a:extLst>
              </a:tr>
              <a:tr h="115420">
                <a:tc>
                  <a:txBody>
                    <a:bodyPr/>
                    <a:lstStyle/>
                    <a:p>
                      <a:pPr algn="l" rtl="0" fontAlgn="ctr"/>
                      <a:r>
                        <a:rPr lang="ru-RU" sz="900" b="0" i="0" u="none" strike="noStrike">
                          <a:solidFill>
                            <a:srgbClr val="000000"/>
                          </a:solidFill>
                          <a:effectLst/>
                          <a:latin typeface="Arial" panose="020B0604020202020204" pitchFamily="34" charset="0"/>
                        </a:rPr>
                        <a:t>Общественный транспорт</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791578162"/>
                  </a:ext>
                </a:extLst>
              </a:tr>
              <a:tr h="115420">
                <a:tc>
                  <a:txBody>
                    <a:bodyPr/>
                    <a:lstStyle/>
                    <a:p>
                      <a:pPr algn="l" rtl="0" fontAlgn="ctr"/>
                      <a:r>
                        <a:rPr lang="ru-RU" sz="900" b="0" i="0" u="none" strike="noStrike">
                          <a:solidFill>
                            <a:srgbClr val="000000"/>
                          </a:solidFill>
                          <a:effectLst/>
                          <a:latin typeface="Arial" panose="020B0604020202020204" pitchFamily="34" charset="0"/>
                        </a:rPr>
                        <a:t>Мебель</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143504279"/>
                  </a:ext>
                </a:extLst>
              </a:tr>
              <a:tr h="115420">
                <a:tc>
                  <a:txBody>
                    <a:bodyPr/>
                    <a:lstStyle/>
                    <a:p>
                      <a:pPr algn="l" rtl="0" fontAlgn="ctr"/>
                      <a:r>
                        <a:rPr lang="ru-RU" sz="900" b="0" i="0" u="none" strike="noStrike">
                          <a:solidFill>
                            <a:srgbClr val="000000"/>
                          </a:solidFill>
                          <a:effectLst/>
                          <a:latin typeface="Arial" panose="020B0604020202020204" pitchFamily="34" charset="0"/>
                        </a:rPr>
                        <a:t>Бытовая техника</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261779288"/>
                  </a:ext>
                </a:extLst>
              </a:tr>
              <a:tr h="115420">
                <a:tc>
                  <a:txBody>
                    <a:bodyPr/>
                    <a:lstStyle/>
                    <a:p>
                      <a:pPr algn="l" rtl="0" fontAlgn="ctr"/>
                      <a:r>
                        <a:rPr lang="ru-RU" sz="900" b="0" i="0" u="none" strike="noStrike">
                          <a:solidFill>
                            <a:srgbClr val="000000"/>
                          </a:solidFill>
                          <a:effectLst/>
                          <a:latin typeface="Arial" panose="020B0604020202020204" pitchFamily="34" charset="0"/>
                        </a:rPr>
                        <a:t>Услуги учреждений дошкольного образования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331636049"/>
                  </a:ext>
                </a:extLst>
              </a:tr>
              <a:tr h="115420">
                <a:tc>
                  <a:txBody>
                    <a:bodyPr/>
                    <a:lstStyle/>
                    <a:p>
                      <a:pPr algn="l" rtl="0" fontAlgn="ctr"/>
                      <a:r>
                        <a:rPr lang="ru-RU" sz="900" b="0" i="0" u="none" strike="noStrike">
                          <a:solidFill>
                            <a:srgbClr val="000000"/>
                          </a:solidFill>
                          <a:effectLst/>
                          <a:latin typeface="Arial" panose="020B0604020202020204" pitchFamily="34" charset="0"/>
                        </a:rPr>
                        <a:t>Автокомпоненты </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914316847"/>
                  </a:ext>
                </a:extLst>
              </a:tr>
              <a:tr h="115420">
                <a:tc>
                  <a:txBody>
                    <a:bodyPr/>
                    <a:lstStyle/>
                    <a:p>
                      <a:pPr algn="l" rtl="0" fontAlgn="ctr"/>
                      <a:r>
                        <a:rPr lang="ru-RU" sz="900" b="0" i="0" u="none" strike="noStrike">
                          <a:solidFill>
                            <a:srgbClr val="000000"/>
                          </a:solidFill>
                          <a:effectLst/>
                          <a:latin typeface="Arial" panose="020B0604020202020204" pitchFamily="34" charset="0"/>
                        </a:rPr>
                        <a:t>Гостиничные услуги</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041692701"/>
                  </a:ext>
                </a:extLst>
              </a:tr>
              <a:tr h="115420">
                <a:tc>
                  <a:txBody>
                    <a:bodyPr/>
                    <a:lstStyle/>
                    <a:p>
                      <a:pPr algn="l" rtl="0" fontAlgn="ctr"/>
                      <a:r>
                        <a:rPr lang="ru-RU" sz="900" b="0" i="0" u="none" strike="noStrike">
                          <a:solidFill>
                            <a:srgbClr val="000000"/>
                          </a:solidFill>
                          <a:effectLst/>
                          <a:latin typeface="Arial" panose="020B0604020202020204" pitchFamily="34" charset="0"/>
                        </a:rPr>
                        <a:t>Водопровод</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191397438"/>
                  </a:ext>
                </a:extLst>
              </a:tr>
              <a:tr h="115420">
                <a:tc>
                  <a:txBody>
                    <a:bodyPr/>
                    <a:lstStyle/>
                    <a:p>
                      <a:pPr algn="l" rtl="0" fontAlgn="ctr"/>
                      <a:r>
                        <a:rPr lang="ru-RU" sz="900" b="0" i="0" u="none" strike="noStrike">
                          <a:solidFill>
                            <a:srgbClr val="000000"/>
                          </a:solidFill>
                          <a:effectLst/>
                          <a:latin typeface="Arial" panose="020B0604020202020204" pitchFamily="34" charset="0"/>
                        </a:rPr>
                        <a:t>Банковские кредиты для населения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477705105"/>
                  </a:ext>
                </a:extLst>
              </a:tr>
              <a:tr h="115420">
                <a:tc>
                  <a:txBody>
                    <a:bodyPr/>
                    <a:lstStyle/>
                    <a:p>
                      <a:pPr algn="l" rtl="0" fontAlgn="ctr"/>
                      <a:r>
                        <a:rPr lang="ru-RU" sz="900" b="0" i="0" u="none" strike="noStrike">
                          <a:solidFill>
                            <a:srgbClr val="000000"/>
                          </a:solidFill>
                          <a:effectLst/>
                          <a:latin typeface="Arial" panose="020B0604020202020204" pitchFamily="34" charset="0"/>
                        </a:rPr>
                        <a:t>Кредиты из иных источников</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056855733"/>
                  </a:ext>
                </a:extLst>
              </a:tr>
              <a:tr h="115420">
                <a:tc>
                  <a:txBody>
                    <a:bodyPr/>
                    <a:lstStyle/>
                    <a:p>
                      <a:pPr algn="l" rtl="0" fontAlgn="ctr"/>
                      <a:r>
                        <a:rPr lang="ru-RU" sz="900" b="0" i="0" u="none" strike="noStrike">
                          <a:solidFill>
                            <a:srgbClr val="000000"/>
                          </a:solidFill>
                          <a:effectLst/>
                          <a:latin typeface="Arial" panose="020B0604020202020204" pitchFamily="34" charset="0"/>
                        </a:rPr>
                        <a:t>Теплоснабжение</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685366517"/>
                  </a:ext>
                </a:extLst>
              </a:tr>
              <a:tr h="115420">
                <a:tc>
                  <a:txBody>
                    <a:bodyPr/>
                    <a:lstStyle/>
                    <a:p>
                      <a:pPr algn="l" rtl="0" fontAlgn="ctr"/>
                      <a:r>
                        <a:rPr lang="ru-RU" sz="900" b="0" i="0" u="none" strike="noStrike">
                          <a:solidFill>
                            <a:srgbClr val="000000"/>
                          </a:solidFill>
                          <a:effectLst/>
                          <a:latin typeface="Arial" panose="020B0604020202020204" pitchFamily="34" charset="0"/>
                        </a:rPr>
                        <a:t>Кредиты микрофинансовых организаций</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920906000"/>
                  </a:ext>
                </a:extLst>
              </a:tr>
              <a:tr h="115420">
                <a:tc>
                  <a:txBody>
                    <a:bodyPr/>
                    <a:lstStyle/>
                    <a:p>
                      <a:pPr algn="l" rtl="0" fontAlgn="ctr"/>
                      <a:r>
                        <a:rPr lang="ru-RU" sz="900" b="0" i="0" u="none" strike="noStrike">
                          <a:solidFill>
                            <a:srgbClr val="000000"/>
                          </a:solidFill>
                          <a:effectLst/>
                          <a:latin typeface="Arial" panose="020B0604020202020204" pitchFamily="34" charset="0"/>
                        </a:rPr>
                        <a:t>Интернет</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040177616"/>
                  </a:ext>
                </a:extLst>
              </a:tr>
              <a:tr h="115420">
                <a:tc>
                  <a:txBody>
                    <a:bodyPr/>
                    <a:lstStyle/>
                    <a:p>
                      <a:pPr algn="l" rtl="0" fontAlgn="ctr"/>
                      <a:r>
                        <a:rPr lang="ru-RU" sz="900" b="0" i="0" u="none" strike="noStrike">
                          <a:solidFill>
                            <a:srgbClr val="000000"/>
                          </a:solidFill>
                          <a:effectLst/>
                          <a:latin typeface="Arial" panose="020B0604020202020204" pitchFamily="34" charset="0"/>
                        </a:rPr>
                        <a:t>Бензин и дизель</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821394595"/>
                  </a:ext>
                </a:extLst>
              </a:tr>
              <a:tr h="115420">
                <a:tc>
                  <a:txBody>
                    <a:bodyPr/>
                    <a:lstStyle/>
                    <a:p>
                      <a:pPr algn="l" rtl="0" fontAlgn="ctr"/>
                      <a:r>
                        <a:rPr lang="ru-RU" sz="900" b="0" i="0" u="none" strike="noStrike">
                          <a:solidFill>
                            <a:srgbClr val="000000"/>
                          </a:solidFill>
                          <a:effectLst/>
                          <a:latin typeface="Arial" panose="020B0604020202020204" pitchFamily="34" charset="0"/>
                        </a:rPr>
                        <a:t>Электроснабжение</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197316750"/>
                  </a:ext>
                </a:extLst>
              </a:tr>
              <a:tr h="115420">
                <a:tc>
                  <a:txBody>
                    <a:bodyPr/>
                    <a:lstStyle/>
                    <a:p>
                      <a:pPr algn="l" rtl="0" fontAlgn="ctr"/>
                      <a:r>
                        <a:rPr lang="ru-RU" sz="900" b="0" i="0" u="none" strike="noStrike">
                          <a:solidFill>
                            <a:srgbClr val="000000"/>
                          </a:solidFill>
                          <a:effectLst/>
                          <a:latin typeface="Arial" panose="020B0604020202020204" pitchFamily="34" charset="0"/>
                        </a:rPr>
                        <a:t>Общественное питание и услуги (парикмахерские и т.п.)</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801355935"/>
                  </a:ext>
                </a:extLst>
              </a:tr>
              <a:tr h="115420">
                <a:tc>
                  <a:txBody>
                    <a:bodyPr/>
                    <a:lstStyle/>
                    <a:p>
                      <a:pPr algn="l" rtl="0" fontAlgn="ctr"/>
                      <a:r>
                        <a:rPr lang="ru-RU" sz="900" b="0" i="0" u="none" strike="noStrike">
                          <a:solidFill>
                            <a:srgbClr val="000000"/>
                          </a:solidFill>
                          <a:effectLst/>
                          <a:latin typeface="Arial" panose="020B0604020202020204" pitchFamily="34" charset="0"/>
                        </a:rPr>
                        <a:t>Газоснабжение</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27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614710012"/>
                  </a:ext>
                </a:extLst>
              </a:tr>
              <a:tr h="115420">
                <a:tc>
                  <a:txBody>
                    <a:bodyPr/>
                    <a:lstStyle/>
                    <a:p>
                      <a:pPr algn="l" rtl="0" fontAlgn="ctr"/>
                      <a:r>
                        <a:rPr lang="ru-RU" sz="900" b="0" i="0" u="none" strike="noStrike">
                          <a:solidFill>
                            <a:srgbClr val="000000"/>
                          </a:solidFill>
                          <a:effectLst/>
                          <a:latin typeface="Arial" panose="020B0604020202020204" pitchFamily="34" charset="0"/>
                        </a:rPr>
                        <a:t>Новые отечественные легковые автомобили</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423531211"/>
                  </a:ext>
                </a:extLst>
              </a:tr>
              <a:tr h="115420">
                <a:tc>
                  <a:txBody>
                    <a:bodyPr/>
                    <a:lstStyle/>
                    <a:p>
                      <a:pPr algn="l" rtl="0" fontAlgn="ctr"/>
                      <a:r>
                        <a:rPr lang="ru-RU" sz="900" b="0" i="0" u="none" strike="noStrike">
                          <a:solidFill>
                            <a:srgbClr val="000000"/>
                          </a:solidFill>
                          <a:effectLst/>
                          <a:latin typeface="Arial" panose="020B0604020202020204" pitchFamily="34" charset="0"/>
                        </a:rPr>
                        <a:t>Лекарственные препараты</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494481664"/>
                  </a:ext>
                </a:extLst>
              </a:tr>
              <a:tr h="115420">
                <a:tc>
                  <a:txBody>
                    <a:bodyPr/>
                    <a:lstStyle/>
                    <a:p>
                      <a:pPr algn="l" rtl="0" fontAlgn="ctr"/>
                      <a:r>
                        <a:rPr lang="ru-RU" sz="900" b="0" i="0" u="none" strike="noStrike">
                          <a:solidFill>
                            <a:srgbClr val="000000"/>
                          </a:solidFill>
                          <a:effectLst/>
                          <a:latin typeface="Arial" panose="020B0604020202020204" pitchFamily="34" charset="0"/>
                        </a:rPr>
                        <a:t>Сотовая связь</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78</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865441676"/>
                  </a:ext>
                </a:extLst>
              </a:tr>
              <a:tr h="115420">
                <a:tc>
                  <a:txBody>
                    <a:bodyPr/>
                    <a:lstStyle/>
                    <a:p>
                      <a:pPr algn="l" rtl="0" fontAlgn="ctr"/>
                      <a:r>
                        <a:rPr lang="ru-RU" sz="900" b="0" i="0" u="none" strike="noStrike">
                          <a:solidFill>
                            <a:srgbClr val="000000"/>
                          </a:solidFill>
                          <a:effectLst/>
                          <a:latin typeface="Arial" panose="020B0604020202020204" pitchFamily="34" charset="0"/>
                        </a:rPr>
                        <a:t>Новые иностранные легковые автомобили</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31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12</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53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3723854078"/>
                  </a:ext>
                </a:extLst>
              </a:tr>
              <a:tr h="115420">
                <a:tc>
                  <a:txBody>
                    <a:bodyPr/>
                    <a:lstStyle/>
                    <a:p>
                      <a:pPr algn="l" rtl="0" fontAlgn="ctr"/>
                      <a:r>
                        <a:rPr lang="ru-RU" sz="900" b="0" i="0" u="none" strike="noStrike">
                          <a:solidFill>
                            <a:srgbClr val="000000"/>
                          </a:solidFill>
                          <a:effectLst/>
                          <a:latin typeface="Arial" panose="020B0604020202020204" pitchFamily="34" charset="0"/>
                        </a:rPr>
                        <a:t>Свекла</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 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947683823"/>
                  </a:ext>
                </a:extLst>
              </a:tr>
              <a:tr h="115420">
                <a:tc>
                  <a:txBody>
                    <a:bodyPr/>
                    <a:lstStyle/>
                    <a:p>
                      <a:pPr algn="l" rtl="0" fontAlgn="ctr"/>
                      <a:r>
                        <a:rPr lang="ru-RU" sz="900" b="0" i="0" u="none" strike="noStrike">
                          <a:solidFill>
                            <a:srgbClr val="000000"/>
                          </a:solidFill>
                          <a:effectLst/>
                          <a:latin typeface="Arial" panose="020B0604020202020204" pitchFamily="34" charset="0"/>
                        </a:rPr>
                        <a:t>Картофель</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89</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 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4183716969"/>
                  </a:ext>
                </a:extLst>
              </a:tr>
              <a:tr h="115420">
                <a:tc>
                  <a:txBody>
                    <a:bodyPr/>
                    <a:lstStyle/>
                    <a:p>
                      <a:pPr algn="l" rtl="0" fontAlgn="ctr"/>
                      <a:r>
                        <a:rPr lang="ru-RU" sz="900" b="0" i="0" u="none" strike="noStrike">
                          <a:solidFill>
                            <a:srgbClr val="000000"/>
                          </a:solidFill>
                          <a:effectLst/>
                          <a:latin typeface="Arial" panose="020B0604020202020204" pitchFamily="34" charset="0"/>
                        </a:rPr>
                        <a:t>Капуста</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4</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91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5</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 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2527528330"/>
                  </a:ext>
                </a:extLst>
              </a:tr>
              <a:tr h="115420">
                <a:tc>
                  <a:txBody>
                    <a:bodyPr/>
                    <a:lstStyle/>
                    <a:p>
                      <a:pPr algn="l" rtl="0" fontAlgn="ctr"/>
                      <a:r>
                        <a:rPr lang="ru-RU" sz="900" b="0" i="0" u="none" strike="noStrike" dirty="0">
                          <a:solidFill>
                            <a:srgbClr val="000000"/>
                          </a:solidFill>
                          <a:effectLst/>
                          <a:latin typeface="Arial" panose="020B0604020202020204" pitchFamily="34" charset="0"/>
                        </a:rPr>
                        <a:t>Продукты питания</a:t>
                      </a:r>
                    </a:p>
                  </a:txBody>
                  <a:tcPr marL="51939"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21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16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67</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76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81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6</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3</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tcPr>
                </a:tc>
                <a:tc>
                  <a:txBody>
                    <a:bodyPr/>
                    <a:lstStyle/>
                    <a:p>
                      <a:pPr algn="ctr" rtl="0" fontAlgn="ctr"/>
                      <a:r>
                        <a:rPr lang="ru-RU" sz="900" b="0" i="0" u="none" strike="noStrike">
                          <a:solidFill>
                            <a:srgbClr val="000000"/>
                          </a:solidFill>
                          <a:effectLst/>
                          <a:latin typeface="Arial" panose="020B0604020202020204" pitchFamily="34" charset="0"/>
                        </a:rPr>
                        <a:t>0</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a:solidFill>
                            <a:srgbClr val="000000"/>
                          </a:solidFill>
                          <a:effectLst/>
                          <a:latin typeface="Arial" panose="020B0604020202020204" pitchFamily="34" charset="0"/>
                        </a:rPr>
                        <a:t>1</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tc>
                  <a:txBody>
                    <a:bodyPr/>
                    <a:lstStyle/>
                    <a:p>
                      <a:pPr algn="ctr" rtl="0" fontAlgn="ctr"/>
                      <a:r>
                        <a:rPr lang="ru-RU" sz="900" b="0" i="0" u="none" strike="noStrike" dirty="0">
                          <a:solidFill>
                            <a:srgbClr val="000000"/>
                          </a:solidFill>
                          <a:effectLst/>
                          <a:latin typeface="Arial" panose="020B0604020202020204" pitchFamily="34" charset="0"/>
                        </a:rPr>
                        <a:t>0 </a:t>
                      </a:r>
                    </a:p>
                  </a:txBody>
                  <a:tcPr marL="5771" marR="5771" marT="5771" marB="0" anchor="ctr">
                    <a:lnL w="6350" cap="flat" cmpd="sng" algn="ctr">
                      <a:solidFill>
                        <a:srgbClr val="4A7EBB"/>
                      </a:solidFill>
                      <a:prstDash val="solid"/>
                      <a:round/>
                      <a:headEnd type="none" w="med" len="med"/>
                      <a:tailEnd type="none" w="med" len="med"/>
                    </a:lnL>
                    <a:lnR w="6350" cap="flat" cmpd="sng" algn="ctr">
                      <a:solidFill>
                        <a:srgbClr val="4A7EBB"/>
                      </a:solidFill>
                      <a:prstDash val="solid"/>
                      <a:round/>
                      <a:headEnd type="none" w="med" len="med"/>
                      <a:tailEnd type="none" w="med" len="med"/>
                    </a:lnR>
                    <a:lnT w="6350" cap="flat" cmpd="sng" algn="ctr">
                      <a:solidFill>
                        <a:srgbClr val="4A7EBB"/>
                      </a:solidFill>
                      <a:prstDash val="solid"/>
                      <a:round/>
                      <a:headEnd type="none" w="med" len="med"/>
                      <a:tailEnd type="none" w="med" len="med"/>
                    </a:lnT>
                    <a:lnB w="6350" cap="flat" cmpd="sng" algn="ctr">
                      <a:solidFill>
                        <a:srgbClr val="4A7EBB"/>
                      </a:solidFill>
                      <a:prstDash val="solid"/>
                      <a:round/>
                      <a:headEnd type="none" w="med" len="med"/>
                      <a:tailEnd type="none" w="med" len="med"/>
                    </a:lnB>
                    <a:solidFill>
                      <a:srgbClr val="C6D9F1"/>
                    </a:solidFill>
                  </a:tcPr>
                </a:tc>
                <a:extLst>
                  <a:ext uri="{0D108BD9-81ED-4DB2-BD59-A6C34878D82A}">
                    <a16:rowId xmlns="" xmlns:a16="http://schemas.microsoft.com/office/drawing/2014/main" val="181279188"/>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5"/>
          <p:cNvSpPr>
            <a:spLocks noGrp="1"/>
          </p:cNvSpPr>
          <p:nvPr>
            <p:ph/>
          </p:nvPr>
        </p:nvSpPr>
        <p:spPr bwMode="auto">
          <a:xfrm>
            <a:off x="251520" y="995363"/>
            <a:ext cx="8568952" cy="538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Анализ динамики оценок опрошенными потребителями широты выбора компаний, предоставляющих различные товары и услуги, позволяет говорить, что за последние три года ситуация с предложением в различных сегментах рынка постоянно меняется, что делает необходимым и значимым проведение дальнейших этапов мониторинга. </a:t>
            </a:r>
            <a:endParaRPr lang="ru-RU" sz="1600" dirty="0" smtClean="0">
              <a:latin typeface="Arial" panose="020B0604020202020204" pitchFamily="34" charset="0"/>
              <a:cs typeface="Arial" panose="020B0604020202020204" pitchFamily="34" charset="0"/>
            </a:endParaRPr>
          </a:p>
          <a:p>
            <a:pPr lvl="0"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Спад </a:t>
            </a:r>
            <a:r>
              <a:rPr lang="ru-RU" sz="1600" dirty="0">
                <a:latin typeface="Arial" panose="020B0604020202020204" pitchFamily="34" charset="0"/>
                <a:cs typeface="Arial" panose="020B0604020202020204" pitchFamily="34" charset="0"/>
              </a:rPr>
              <a:t>предложения на рыках товаров и услуг, зафиксированный в 2016 году в Нижегородской области, остановлен; наметились тенденции улучшения, однако, показатели 2015 года пока не достигнуты. </a:t>
            </a:r>
          </a:p>
          <a:p>
            <a:pPr algn="just">
              <a:spcBef>
                <a:spcPts val="600"/>
              </a:spcBef>
              <a:buFont typeface="Wingdings" panose="05000000000000000000" pitchFamily="2" charset="2"/>
              <a:buChar char="q"/>
            </a:pPr>
            <a:r>
              <a:rPr lang="ru-RU" sz="1600" dirty="0">
                <a:latin typeface="Arial" panose="020B0604020202020204" pitchFamily="34" charset="0"/>
                <a:cs typeface="Arial" panose="020B0604020202020204" pitchFamily="34" charset="0"/>
              </a:rPr>
              <a:t>Недостаточное предложение указывает на возможные ниши для развития бизнеса. </a:t>
            </a:r>
            <a:endParaRPr lang="ru-RU" sz="1600" dirty="0" smtClean="0">
              <a:latin typeface="Arial" panose="020B0604020202020204" pitchFamily="34" charset="0"/>
              <a:cs typeface="Arial" panose="020B0604020202020204" pitchFamily="34" charset="0"/>
            </a:endParaRPr>
          </a:p>
          <a:p>
            <a:pPr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Перспективными </a:t>
            </a:r>
            <a:r>
              <a:rPr lang="ru-RU" sz="1600" dirty="0">
                <a:latin typeface="Arial" panose="020B0604020202020204" pitchFamily="34" charset="0"/>
                <a:cs typeface="Arial" panose="020B0604020202020204" pitchFamily="34" charset="0"/>
              </a:rPr>
              <a:t>направлениями для развития бизнеса можно считать сферу кредитования (11-20%), гостиничный бизнес (19%), строительство жилой недвижимости (16%), услуги по уходу за людьми с ограниченными возможностями (14%), </a:t>
            </a:r>
            <a:r>
              <a:rPr lang="ru-RU" sz="1600" dirty="0" err="1">
                <a:latin typeface="Arial" panose="020B0604020202020204" pitchFamily="34" charset="0"/>
                <a:cs typeface="Arial" panose="020B0604020202020204" pitchFamily="34" charset="0"/>
              </a:rPr>
              <a:t>автокомпоненты</a:t>
            </a:r>
            <a:r>
              <a:rPr lang="ru-RU" sz="1600" dirty="0">
                <a:latin typeface="Arial" panose="020B0604020202020204" pitchFamily="34" charset="0"/>
                <a:cs typeface="Arial" panose="020B0604020202020204" pitchFamily="34" charset="0"/>
              </a:rPr>
              <a:t> (11%). </a:t>
            </a:r>
            <a:endParaRPr lang="ru-RU" sz="1600" dirty="0" smtClean="0">
              <a:latin typeface="Arial" panose="020B0604020202020204" pitchFamily="34" charset="0"/>
              <a:cs typeface="Arial" panose="020B0604020202020204" pitchFamily="34" charset="0"/>
            </a:endParaRPr>
          </a:p>
          <a:p>
            <a:pPr algn="just">
              <a:spcBef>
                <a:spcPts val="600"/>
              </a:spcBef>
              <a:buFont typeface="Wingdings" panose="05000000000000000000" pitchFamily="2" charset="2"/>
              <a:buChar char="q"/>
            </a:pPr>
            <a:r>
              <a:rPr lang="ru-RU" sz="1600" dirty="0" smtClean="0">
                <a:latin typeface="Arial" panose="020B0604020202020204" pitchFamily="34" charset="0"/>
                <a:cs typeface="Arial" panose="020B0604020202020204" pitchFamily="34" charset="0"/>
              </a:rPr>
              <a:t>Безусловным </a:t>
            </a:r>
            <a:r>
              <a:rPr lang="ru-RU" sz="1600" dirty="0">
                <a:latin typeface="Arial" panose="020B0604020202020204" pitchFamily="34" charset="0"/>
                <a:cs typeface="Arial" panose="020B0604020202020204" pitchFamily="34" charset="0"/>
              </a:rPr>
              <a:t>лидером является рынок автомобилей (отечественных и зарубежных) - по мнению большинства опрошенных, именно здесь ощущается наибольшая нехватка предложения (более 50%).</a:t>
            </a:r>
            <a:endParaRPr lang="ru-RU" altLang="ru-RU" sz="1600" dirty="0" smtClean="0">
              <a:latin typeface="Arial" panose="020B0604020202020204" pitchFamily="34" charset="0"/>
              <a:cs typeface="Arial" panose="020B0604020202020204" pitchFamily="34" charset="0"/>
            </a:endParaRPr>
          </a:p>
        </p:txBody>
      </p:sp>
      <p:sp>
        <p:nvSpPr>
          <p:cNvPr id="20483" name="Номер слайда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E7A6AB-AE57-4018-9159-6E0FE05CB54F}" type="slidenum">
              <a:rPr lang="ru-RU" altLang="ru-RU" smtClean="0">
                <a:latin typeface="DendaNewLightC"/>
              </a:rPr>
              <a:pPr/>
              <a:t>9</a:t>
            </a:fld>
            <a:endParaRPr lang="ru-RU" altLang="ru-RU" smtClean="0">
              <a:latin typeface="DendaNewLightC"/>
            </a:endParaRPr>
          </a:p>
        </p:txBody>
      </p:sp>
      <p:sp>
        <p:nvSpPr>
          <p:cNvPr id="20484" name="Прямоугольник 6"/>
          <p:cNvSpPr>
            <a:spLocks noChangeArrowheads="1"/>
          </p:cNvSpPr>
          <p:nvPr/>
        </p:nvSpPr>
        <p:spPr bwMode="auto">
          <a:xfrm>
            <a:off x="1" y="0"/>
            <a:ext cx="918210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solidFill>
                  <a:schemeClr val="bg1"/>
                </a:solidFill>
              </a:rPr>
              <a:t>Оценка широты выбора </a:t>
            </a:r>
            <a:r>
              <a:rPr lang="ru-RU" altLang="ru-RU" dirty="0" smtClean="0">
                <a:solidFill>
                  <a:schemeClr val="bg1"/>
                </a:solidFill>
              </a:rPr>
              <a:t>компаний </a:t>
            </a:r>
            <a:r>
              <a:rPr lang="ru-RU" altLang="ru-RU" sz="1000" dirty="0" smtClean="0">
                <a:solidFill>
                  <a:schemeClr val="bg1"/>
                </a:solidFill>
              </a:rPr>
              <a:t>(2 из 2)</a:t>
            </a:r>
            <a:endParaRPr lang="ru-RU" altLang="ru-RU" sz="1000" dirty="0">
              <a:solidFill>
                <a:schemeClr val="bg1"/>
              </a:solidFill>
            </a:endParaRPr>
          </a:p>
        </p:txBody>
      </p:sp>
    </p:spTree>
  </p:cSld>
  <p:clrMapOvr>
    <a:masterClrMapping/>
  </p:clrMapOvr>
</p:sld>
</file>

<file path=ppt/theme/theme1.xml><?xml version="1.0" encoding="utf-8"?>
<a:theme xmlns:a="http://schemas.openxmlformats.org/drawingml/2006/main" name="Простой слайд ННГУ">
  <a:themeElements>
    <a:clrScheme name="Простой слайд ННГУ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Простой слайд ННГУ">
      <a:majorFont>
        <a:latin typeface="DendaNewC"/>
        <a:ea typeface=""/>
        <a:cs typeface=""/>
      </a:majorFont>
      <a:minorFont>
        <a:latin typeface="DendaNewLightC"/>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стой слайд ННГУ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Титульный слайд ННГУ">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Титульный слайд ННГУ">
      <a:majorFont>
        <a:latin typeface=""/>
        <a:ea typeface=""/>
        <a:cs typeface=""/>
      </a:majorFont>
      <a:minorFont>
        <a:latin typeface=""/>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9692</TotalTime>
  <Words>5959</Words>
  <Application>Microsoft Office PowerPoint</Application>
  <PresentationFormat>Экран (4:3)</PresentationFormat>
  <Paragraphs>2614</Paragraphs>
  <Slides>39</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39</vt:i4>
      </vt:variant>
    </vt:vector>
  </HeadingPairs>
  <TitlesOfParts>
    <vt:vector size="49" baseType="lpstr">
      <vt:lpstr>Microsoft YaHei</vt:lpstr>
      <vt:lpstr>Arial</vt:lpstr>
      <vt:lpstr>Calibri</vt:lpstr>
      <vt:lpstr>DendaNewC</vt:lpstr>
      <vt:lpstr>DendaNewLightC</vt:lpstr>
      <vt:lpstr>Tahoma</vt:lpstr>
      <vt:lpstr>Times New Roman</vt:lpstr>
      <vt:lpstr>Wingdings</vt:lpstr>
      <vt:lpstr>Простой слайд ННГУ</vt:lpstr>
      <vt:lpstr>1_Титульный слайд ННГУ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Andrew Vorobiev</dc:creator>
  <cp:lastModifiedBy>Alla</cp:lastModifiedBy>
  <cp:revision>578</cp:revision>
  <dcterms:created xsi:type="dcterms:W3CDTF">2010-03-03T07:51:47Z</dcterms:created>
  <dcterms:modified xsi:type="dcterms:W3CDTF">2017-10-31T20:13:10Z</dcterms:modified>
</cp:coreProperties>
</file>