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331" r:id="rId2"/>
    <p:sldId id="362" r:id="rId3"/>
    <p:sldId id="372" r:id="rId4"/>
    <p:sldId id="374" r:id="rId5"/>
    <p:sldId id="373" r:id="rId6"/>
    <p:sldId id="375" r:id="rId7"/>
    <p:sldId id="369" r:id="rId8"/>
    <p:sldId id="370" r:id="rId9"/>
    <p:sldId id="371" r:id="rId10"/>
  </p:sldIdLst>
  <p:sldSz cx="12192000" cy="6858000"/>
  <p:notesSz cx="6794500" cy="100076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2" pos="6947" userDrawn="1">
          <p15:clr>
            <a:srgbClr val="A4A3A4"/>
          </p15:clr>
        </p15:guide>
        <p15:guide id="3" orient="horz" pos="845" userDrawn="1">
          <p15:clr>
            <a:srgbClr val="A4A3A4"/>
          </p15:clr>
        </p15:guide>
        <p15:guide id="4" orient="horz" pos="3657" userDrawn="1">
          <p15:clr>
            <a:srgbClr val="A4A3A4"/>
          </p15:clr>
        </p15:guide>
        <p15:guide id="5" pos="1799" userDrawn="1">
          <p15:clr>
            <a:srgbClr val="A4A3A4"/>
          </p15:clr>
        </p15:guide>
        <p15:guide id="6" orient="horz" pos="1661" userDrawn="1">
          <p15:clr>
            <a:srgbClr val="A4A3A4"/>
          </p15:clr>
        </p15:guide>
        <p15:guide id="7" orient="horz" pos="1026" userDrawn="1">
          <p15:clr>
            <a:srgbClr val="A4A3A4"/>
          </p15:clr>
        </p15:guide>
        <p15:guide id="8" pos="1890" userDrawn="1">
          <p15:clr>
            <a:srgbClr val="A4A3A4"/>
          </p15:clr>
        </p15:guide>
        <p15:guide id="10" orient="horz" pos="1956" userDrawn="1">
          <p15:clr>
            <a:srgbClr val="A4A3A4"/>
          </p15:clr>
        </p15:guide>
        <p15:guide id="11" orient="horz" pos="279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DCD6"/>
    <a:srgbClr val="E0C8BE"/>
    <a:srgbClr val="C79478"/>
    <a:srgbClr val="F5EFEC"/>
    <a:srgbClr val="6B6666"/>
    <a:srgbClr val="D9D9D9"/>
    <a:srgbClr val="2626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929" autoAdjust="0"/>
    <p:restoredTop sz="95627" autoAdjust="0"/>
  </p:normalViewPr>
  <p:slideViewPr>
    <p:cSldViewPr snapToGrid="0" showGuides="1">
      <p:cViewPr varScale="1">
        <p:scale>
          <a:sx n="112" d="100"/>
          <a:sy n="112" d="100"/>
        </p:scale>
        <p:origin x="-264" y="-78"/>
      </p:cViewPr>
      <p:guideLst>
        <p:guide orient="horz" pos="845"/>
        <p:guide orient="horz" pos="3657"/>
        <p:guide orient="horz" pos="1661"/>
        <p:guide orient="horz" pos="1026"/>
        <p:guide orient="horz" pos="1956"/>
        <p:guide orient="horz" pos="2795"/>
        <p:guide pos="6947"/>
        <p:guide pos="1799"/>
        <p:guide pos="189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168" y="6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22" y="4"/>
            <a:ext cx="2944283" cy="502118"/>
          </a:xfrm>
          <a:prstGeom prst="rect">
            <a:avLst/>
          </a:prstGeom>
        </p:spPr>
        <p:txBody>
          <a:bodyPr vert="horz" lIns="90878" tIns="45440" rIns="90878" bIns="4544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quarter" idx="1"/>
          </p:nvPr>
        </p:nvSpPr>
        <p:spPr>
          <a:xfrm>
            <a:off x="3848663" y="4"/>
            <a:ext cx="2944283" cy="502118"/>
          </a:xfrm>
          <a:prstGeom prst="rect">
            <a:avLst/>
          </a:prstGeom>
        </p:spPr>
        <p:txBody>
          <a:bodyPr vert="horz" lIns="90878" tIns="45440" rIns="90878" bIns="45440" rtlCol="0"/>
          <a:lstStyle>
            <a:lvl1pPr algn="r">
              <a:defRPr sz="1200"/>
            </a:lvl1pPr>
          </a:lstStyle>
          <a:p>
            <a:fld id="{95FB72B6-7BF7-4AC0-B4B8-5A46DDD26075}" type="datetimeFigureOut">
              <a:rPr lang="uk-UA" smtClean="0"/>
              <a:t>29.04.2019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2"/>
          </p:nvPr>
        </p:nvSpPr>
        <p:spPr>
          <a:xfrm>
            <a:off x="22" y="9505485"/>
            <a:ext cx="2944283" cy="502117"/>
          </a:xfrm>
          <a:prstGeom prst="rect">
            <a:avLst/>
          </a:prstGeom>
        </p:spPr>
        <p:txBody>
          <a:bodyPr vert="horz" lIns="90878" tIns="45440" rIns="90878" bIns="4544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3"/>
          </p:nvPr>
        </p:nvSpPr>
        <p:spPr>
          <a:xfrm>
            <a:off x="3848663" y="9505485"/>
            <a:ext cx="2944283" cy="502117"/>
          </a:xfrm>
          <a:prstGeom prst="rect">
            <a:avLst/>
          </a:prstGeom>
        </p:spPr>
        <p:txBody>
          <a:bodyPr vert="horz" lIns="90878" tIns="45440" rIns="90878" bIns="45440" rtlCol="0" anchor="b"/>
          <a:lstStyle>
            <a:lvl1pPr algn="r">
              <a:defRPr sz="1200"/>
            </a:lvl1pPr>
          </a:lstStyle>
          <a:p>
            <a:fld id="{A0D5861D-8ED1-40FE-84F8-F6427908C9D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780400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22" y="4"/>
            <a:ext cx="2944283" cy="502118"/>
          </a:xfrm>
          <a:prstGeom prst="rect">
            <a:avLst/>
          </a:prstGeom>
        </p:spPr>
        <p:txBody>
          <a:bodyPr vert="horz" lIns="90878" tIns="45440" rIns="90878" bIns="4544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48663" y="4"/>
            <a:ext cx="2944283" cy="502118"/>
          </a:xfrm>
          <a:prstGeom prst="rect">
            <a:avLst/>
          </a:prstGeom>
        </p:spPr>
        <p:txBody>
          <a:bodyPr vert="horz" lIns="90878" tIns="45440" rIns="90878" bIns="45440" rtlCol="0"/>
          <a:lstStyle>
            <a:lvl1pPr algn="r">
              <a:defRPr sz="1200"/>
            </a:lvl1pPr>
          </a:lstStyle>
          <a:p>
            <a:fld id="{ABE620D2-1403-47F6-B845-0760E6FC12FF}" type="datetimeFigureOut">
              <a:rPr lang="uk-UA" smtClean="0"/>
              <a:t>29.04.2019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393700" y="1249363"/>
            <a:ext cx="6007100" cy="33797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878" tIns="45440" rIns="90878" bIns="4544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79451" y="4816174"/>
            <a:ext cx="5435600" cy="3940493"/>
          </a:xfrm>
          <a:prstGeom prst="rect">
            <a:avLst/>
          </a:prstGeom>
        </p:spPr>
        <p:txBody>
          <a:bodyPr vert="horz" lIns="90878" tIns="45440" rIns="90878" bIns="45440" rtlCol="0"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22" y="9505485"/>
            <a:ext cx="2944283" cy="502117"/>
          </a:xfrm>
          <a:prstGeom prst="rect">
            <a:avLst/>
          </a:prstGeom>
        </p:spPr>
        <p:txBody>
          <a:bodyPr vert="horz" lIns="90878" tIns="45440" rIns="90878" bIns="4544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48663" y="9505485"/>
            <a:ext cx="2944283" cy="502117"/>
          </a:xfrm>
          <a:prstGeom prst="rect">
            <a:avLst/>
          </a:prstGeom>
        </p:spPr>
        <p:txBody>
          <a:bodyPr vert="horz" lIns="90878" tIns="45440" rIns="90878" bIns="45440" rtlCol="0" anchor="b"/>
          <a:lstStyle>
            <a:lvl1pPr algn="r">
              <a:defRPr sz="1200"/>
            </a:lvl1pPr>
          </a:lstStyle>
          <a:p>
            <a:fld id="{382FC5A1-370A-4070-9B44-831BF557734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118618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кутник 9"/>
          <p:cNvSpPr/>
          <p:nvPr userDrawn="1"/>
        </p:nvSpPr>
        <p:spPr>
          <a:xfrm>
            <a:off x="8804159" y="5598160"/>
            <a:ext cx="2118049" cy="125984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587375" y="3350703"/>
            <a:ext cx="7264400" cy="1143317"/>
          </a:xfrm>
        </p:spPr>
        <p:txBody>
          <a:bodyPr anchor="ctr">
            <a:normAutofit/>
          </a:bodyPr>
          <a:lstStyle>
            <a:lvl1pPr algn="l">
              <a:defRPr sz="4400" b="1">
                <a:latin typeface="+mn-lt"/>
              </a:defRPr>
            </a:lvl1pPr>
          </a:lstStyle>
          <a:p>
            <a:r>
              <a:rPr lang="uk-UA" dirty="0"/>
              <a:t>Заголовка</a:t>
            </a:r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587375" y="4360393"/>
            <a:ext cx="7244080" cy="1655762"/>
          </a:xfrm>
        </p:spPr>
        <p:txBody>
          <a:bodyPr anchor="b">
            <a:normAutofit/>
          </a:bodyPr>
          <a:lstStyle>
            <a:lvl1pPr marL="0" indent="0" algn="l">
              <a:buNone/>
              <a:defRPr sz="1800">
                <a:solidFill>
                  <a:srgbClr val="6B6666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dirty="0" err="1"/>
              <a:t>Подзаголовок</a:t>
            </a:r>
            <a:endParaRPr lang="uk-UA" dirty="0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473" t="1" b="28299"/>
          <a:stretch/>
        </p:blipFill>
        <p:spPr>
          <a:xfrm>
            <a:off x="8789436" y="0"/>
            <a:ext cx="2136593" cy="4917233"/>
          </a:xfrm>
          <a:prstGeom prst="rect">
            <a:avLst/>
          </a:prstGeom>
        </p:spPr>
      </p:pic>
      <p:sp>
        <p:nvSpPr>
          <p:cNvPr id="8" name="Прямокутник 7"/>
          <p:cNvSpPr/>
          <p:nvPr userDrawn="1"/>
        </p:nvSpPr>
        <p:spPr>
          <a:xfrm>
            <a:off x="8966719" y="0"/>
            <a:ext cx="2118049" cy="4917233"/>
          </a:xfrm>
          <a:prstGeom prst="rect">
            <a:avLst/>
          </a:prstGeom>
          <a:solidFill>
            <a:srgbClr val="C79478">
              <a:alpha val="6784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9" name="Прямокутник 8"/>
          <p:cNvSpPr/>
          <p:nvPr userDrawn="1"/>
        </p:nvSpPr>
        <p:spPr>
          <a:xfrm>
            <a:off x="8966719" y="5598160"/>
            <a:ext cx="2118049" cy="1259840"/>
          </a:xfrm>
          <a:prstGeom prst="rect">
            <a:avLst/>
          </a:prstGeom>
          <a:solidFill>
            <a:srgbClr val="C794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375" y="917876"/>
            <a:ext cx="1399754" cy="2066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8159702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pos="370" userDrawn="1">
          <p15:clr>
            <a:srgbClr val="FBAE40"/>
          </p15:clr>
        </p15:guide>
        <p15:guide id="2" orient="horz" pos="323" userDrawn="1">
          <p15:clr>
            <a:srgbClr val="FBAE40"/>
          </p15:clr>
        </p15:guide>
        <p15:guide id="3" orient="horz" pos="4156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кутник 7"/>
          <p:cNvSpPr/>
          <p:nvPr userDrawn="1"/>
        </p:nvSpPr>
        <p:spPr>
          <a:xfrm>
            <a:off x="8636001" y="5994400"/>
            <a:ext cx="2448768" cy="863600"/>
          </a:xfrm>
          <a:prstGeom prst="rect">
            <a:avLst/>
          </a:prstGeom>
          <a:solidFill>
            <a:srgbClr val="C794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9" name="Рисунок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565"/>
          <a:stretch/>
        </p:blipFill>
        <p:spPr>
          <a:xfrm>
            <a:off x="8745219" y="5197854"/>
            <a:ext cx="1399754" cy="1538226"/>
          </a:xfrm>
          <a:prstGeom prst="rect">
            <a:avLst/>
          </a:prstGeom>
        </p:spPr>
      </p:pic>
      <p:sp>
        <p:nvSpPr>
          <p:cNvPr id="10" name="Прямокутник 9"/>
          <p:cNvSpPr/>
          <p:nvPr userDrawn="1"/>
        </p:nvSpPr>
        <p:spPr>
          <a:xfrm>
            <a:off x="10052304" y="5360416"/>
            <a:ext cx="987552" cy="45719"/>
          </a:xfrm>
          <a:prstGeom prst="rect">
            <a:avLst/>
          </a:prstGeom>
          <a:solidFill>
            <a:srgbClr val="C794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1" name="Рисунок 10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801" b="-6847"/>
          <a:stretch/>
        </p:blipFill>
        <p:spPr>
          <a:xfrm>
            <a:off x="10055089" y="5486401"/>
            <a:ext cx="1021884" cy="498552"/>
          </a:xfrm>
          <a:prstGeom prst="rect">
            <a:avLst/>
          </a:prstGeom>
        </p:spPr>
      </p:pic>
      <p:sp>
        <p:nvSpPr>
          <p:cNvPr id="1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587375" y="549274"/>
            <a:ext cx="10515600" cy="666067"/>
          </a:xfrm>
        </p:spPr>
        <p:txBody>
          <a:bodyPr anchor="ctr">
            <a:noAutofit/>
          </a:bodyPr>
          <a:lstStyle>
            <a:lvl1pPr>
              <a:defRPr sz="6000" b="1"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uk-UA" dirty="0"/>
              <a:t>Заголовка</a:t>
            </a:r>
          </a:p>
        </p:txBody>
      </p:sp>
      <p:sp>
        <p:nvSpPr>
          <p:cNvPr id="13" name="Пі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1539432" y="1422653"/>
            <a:ext cx="5369391" cy="4922585"/>
          </a:xfrm>
        </p:spPr>
        <p:txBody>
          <a:bodyPr/>
          <a:lstStyle>
            <a:lvl1pPr marL="0" indent="0" algn="l">
              <a:buNone/>
              <a:defRPr sz="2400">
                <a:solidFill>
                  <a:srgbClr val="6B6666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dirty="0" err="1"/>
              <a:t>Подзаголовок</a:t>
            </a:r>
            <a:endParaRPr lang="uk-UA" dirty="0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quarter" idx="13" hasCustomPrompt="1"/>
          </p:nvPr>
        </p:nvSpPr>
        <p:spPr>
          <a:xfrm>
            <a:off x="587375" y="5405376"/>
            <a:ext cx="4111625" cy="939861"/>
          </a:xfrm>
        </p:spPr>
        <p:txBody>
          <a:bodyPr anchor="b"/>
          <a:lstStyle>
            <a:lvl1pPr marL="0" indent="0">
              <a:buNone/>
              <a:defRPr sz="2000" b="1"/>
            </a:lvl1pPr>
          </a:lstStyle>
          <a:p>
            <a:pPr lvl="0"/>
            <a:r>
              <a:rPr lang="uk-UA" dirty="0" err="1"/>
              <a:t>Подзаголовок</a:t>
            </a:r>
            <a:endParaRPr lang="uk-UA" dirty="0"/>
          </a:p>
        </p:txBody>
      </p:sp>
      <p:sp>
        <p:nvSpPr>
          <p:cNvPr id="18" name="Місце для номера слайда 17"/>
          <p:cNvSpPr>
            <a:spLocks noGrp="1"/>
          </p:cNvSpPr>
          <p:nvPr>
            <p:ph type="sldNum" sz="quarter" idx="16"/>
          </p:nvPr>
        </p:nvSpPr>
        <p:spPr>
          <a:xfrm>
            <a:off x="8861425" y="6308725"/>
            <a:ext cx="2743200" cy="365125"/>
          </a:xfrm>
        </p:spPr>
        <p:txBody>
          <a:bodyPr/>
          <a:lstStyle>
            <a:lvl1pPr>
              <a:defRPr sz="1600">
                <a:solidFill>
                  <a:schemeClr val="accent1"/>
                </a:solidFill>
              </a:defRPr>
            </a:lvl1pPr>
          </a:lstStyle>
          <a:p>
            <a:fld id="{7522DB89-B5F3-47BD-AF2C-7776FEA6C3C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66394926"/>
      </p:ext>
    </p:extLst>
  </p:cSld>
  <p:clrMapOvr>
    <a:masterClrMapping/>
  </p:clrMapOvr>
  <p:hf hdr="0" ftr="0" dt="0"/>
  <p:extLst mod="1">
    <p:ext uri="{DCECCB84-F9BA-43D5-87BE-67443E8EF086}">
      <p15:sldGuideLst xmlns:p15="http://schemas.microsoft.com/office/powerpoint/2012/main" xmlns="">
        <p15:guide id="1" pos="370" userDrawn="1">
          <p15:clr>
            <a:srgbClr val="FBAE40"/>
          </p15:clr>
        </p15:guide>
        <p15:guide id="2" pos="7287" userDrawn="1">
          <p15:clr>
            <a:srgbClr val="FBAE40"/>
          </p15:clr>
        </p15:guide>
        <p15:guide id="3" orient="horz" pos="3997" userDrawn="1">
          <p15:clr>
            <a:srgbClr val="FBAE40"/>
          </p15:clr>
        </p15:guide>
        <p15:guide id="4" orient="horz" pos="346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кутник 7"/>
          <p:cNvSpPr/>
          <p:nvPr userDrawn="1"/>
        </p:nvSpPr>
        <p:spPr>
          <a:xfrm>
            <a:off x="8636001" y="5994400"/>
            <a:ext cx="2448768" cy="863600"/>
          </a:xfrm>
          <a:prstGeom prst="rect">
            <a:avLst/>
          </a:prstGeom>
          <a:solidFill>
            <a:srgbClr val="C794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9" name="Рисунок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565"/>
          <a:stretch/>
        </p:blipFill>
        <p:spPr>
          <a:xfrm>
            <a:off x="8745219" y="5197854"/>
            <a:ext cx="1399754" cy="1538226"/>
          </a:xfrm>
          <a:prstGeom prst="rect">
            <a:avLst/>
          </a:prstGeom>
        </p:spPr>
      </p:pic>
      <p:sp>
        <p:nvSpPr>
          <p:cNvPr id="10" name="Прямокутник 9"/>
          <p:cNvSpPr/>
          <p:nvPr userDrawn="1"/>
        </p:nvSpPr>
        <p:spPr>
          <a:xfrm>
            <a:off x="10052304" y="5357714"/>
            <a:ext cx="1045938" cy="48422"/>
          </a:xfrm>
          <a:prstGeom prst="rect">
            <a:avLst/>
          </a:prstGeom>
          <a:solidFill>
            <a:srgbClr val="C794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1" name="Рисунок 10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801" b="-6847"/>
          <a:stretch/>
        </p:blipFill>
        <p:spPr>
          <a:xfrm>
            <a:off x="10055089" y="5486401"/>
            <a:ext cx="1021884" cy="498552"/>
          </a:xfrm>
          <a:prstGeom prst="rect">
            <a:avLst/>
          </a:prstGeom>
        </p:spPr>
      </p:pic>
      <p:sp>
        <p:nvSpPr>
          <p:cNvPr id="1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587375" y="512762"/>
            <a:ext cx="10515600" cy="630577"/>
          </a:xfrm>
        </p:spPr>
        <p:txBody>
          <a:bodyPr anchor="ctr">
            <a:noAutofit/>
          </a:bodyPr>
          <a:lstStyle>
            <a:lvl1pPr>
              <a:defRPr sz="6000" b="1"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uk-UA" dirty="0"/>
              <a:t>Заголовка</a:t>
            </a:r>
          </a:p>
        </p:txBody>
      </p:sp>
      <p:sp>
        <p:nvSpPr>
          <p:cNvPr id="13" name="Пі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1643605" y="1373801"/>
            <a:ext cx="5265074" cy="617046"/>
          </a:xfrm>
        </p:spPr>
        <p:txBody>
          <a:bodyPr>
            <a:normAutofit/>
          </a:bodyPr>
          <a:lstStyle>
            <a:lvl1pPr marL="0" indent="0" algn="l">
              <a:buNone/>
              <a:defRPr sz="3600" b="1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dirty="0"/>
              <a:t>ТЕКСТ</a:t>
            </a:r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8348" y="1365813"/>
            <a:ext cx="4140461" cy="3692494"/>
          </a:xfrm>
          <a:prstGeom prst="rect">
            <a:avLst/>
          </a:prstGeom>
        </p:spPr>
      </p:pic>
      <p:sp>
        <p:nvSpPr>
          <p:cNvPr id="7" name="Місце для тексту 6"/>
          <p:cNvSpPr>
            <a:spLocks noGrp="1"/>
          </p:cNvSpPr>
          <p:nvPr>
            <p:ph type="body" sz="quarter" idx="10" hasCustomPrompt="1"/>
          </p:nvPr>
        </p:nvSpPr>
        <p:spPr>
          <a:xfrm>
            <a:off x="8924805" y="2658807"/>
            <a:ext cx="1397205" cy="894480"/>
          </a:xfrm>
        </p:spPr>
        <p:txBody>
          <a:bodyPr anchor="ctr">
            <a:normAutofit/>
          </a:bodyPr>
          <a:lstStyle>
            <a:lvl1pPr marL="0" indent="0">
              <a:buNone/>
              <a:defRPr sz="1400" b="1"/>
            </a:lvl1pPr>
          </a:lstStyle>
          <a:p>
            <a:pPr lvl="0"/>
            <a:r>
              <a:rPr lang="ru-RU" dirty="0"/>
              <a:t>Текст</a:t>
            </a:r>
            <a:endParaRPr lang="uk-UA" dirty="0"/>
          </a:p>
        </p:txBody>
      </p:sp>
      <p:sp>
        <p:nvSpPr>
          <p:cNvPr id="20" name="Місце для тексту 19"/>
          <p:cNvSpPr>
            <a:spLocks noGrp="1"/>
          </p:cNvSpPr>
          <p:nvPr>
            <p:ph type="body" sz="quarter" idx="11" hasCustomPrompt="1"/>
          </p:nvPr>
        </p:nvSpPr>
        <p:spPr>
          <a:xfrm>
            <a:off x="1631950" y="2071626"/>
            <a:ext cx="5289550" cy="393780"/>
          </a:xfrm>
        </p:spPr>
        <p:txBody>
          <a:bodyPr>
            <a:normAutofit/>
          </a:bodyPr>
          <a:lstStyle>
            <a:lvl2pPr marL="252000" indent="0">
              <a:buNone/>
              <a:defRPr sz="2000">
                <a:solidFill>
                  <a:srgbClr val="6B6666"/>
                </a:solidFill>
              </a:defRPr>
            </a:lvl2pPr>
          </a:lstStyle>
          <a:p>
            <a:pPr lvl="1"/>
            <a:r>
              <a:rPr lang="uk-UA" dirty="0"/>
              <a:t>Текст</a:t>
            </a:r>
          </a:p>
        </p:txBody>
      </p:sp>
      <p:sp>
        <p:nvSpPr>
          <p:cNvPr id="14" name="Місце для тексту 3"/>
          <p:cNvSpPr>
            <a:spLocks noGrp="1"/>
          </p:cNvSpPr>
          <p:nvPr>
            <p:ph type="body" sz="quarter" idx="13" hasCustomPrompt="1"/>
          </p:nvPr>
        </p:nvSpPr>
        <p:spPr>
          <a:xfrm>
            <a:off x="587375" y="5368864"/>
            <a:ext cx="4111625" cy="939861"/>
          </a:xfrm>
        </p:spPr>
        <p:txBody>
          <a:bodyPr anchor="b"/>
          <a:lstStyle>
            <a:lvl1pPr marL="0" indent="0">
              <a:buNone/>
              <a:defRPr sz="2000" b="1"/>
            </a:lvl1pPr>
          </a:lstStyle>
          <a:p>
            <a:pPr lvl="0"/>
            <a:r>
              <a:rPr lang="uk-UA" dirty="0" err="1"/>
              <a:t>Подзаголовок</a:t>
            </a:r>
            <a:endParaRPr lang="uk-UA" dirty="0"/>
          </a:p>
        </p:txBody>
      </p:sp>
      <p:sp>
        <p:nvSpPr>
          <p:cNvPr id="21" name="Місце для номера слайда 17"/>
          <p:cNvSpPr>
            <a:spLocks noGrp="1"/>
          </p:cNvSpPr>
          <p:nvPr>
            <p:ph type="sldNum" sz="quarter" idx="16"/>
          </p:nvPr>
        </p:nvSpPr>
        <p:spPr>
          <a:xfrm>
            <a:off x="8861425" y="6308725"/>
            <a:ext cx="2743200" cy="365125"/>
          </a:xfrm>
        </p:spPr>
        <p:txBody>
          <a:bodyPr/>
          <a:lstStyle>
            <a:lvl1pPr>
              <a:defRPr sz="1600">
                <a:solidFill>
                  <a:schemeClr val="accent1"/>
                </a:solidFill>
              </a:defRPr>
            </a:lvl1pPr>
          </a:lstStyle>
          <a:p>
            <a:fld id="{7522DB89-B5F3-47BD-AF2C-7776FEA6C3C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18290668"/>
      </p:ext>
    </p:extLst>
  </p:cSld>
  <p:clrMapOvr>
    <a:masterClrMapping/>
  </p:clrMapOvr>
  <p:hf hdr="0" ftr="0" dt="0"/>
  <p:extLst mod="1">
    <p:ext uri="{DCECCB84-F9BA-43D5-87BE-67443E8EF086}">
      <p15:sldGuideLst xmlns:p15="http://schemas.microsoft.com/office/powerpoint/2012/main" xmlns="">
        <p15:guide id="1" pos="370" userDrawn="1">
          <p15:clr>
            <a:srgbClr val="FBAE40"/>
          </p15:clr>
        </p15:guide>
        <p15:guide id="2" pos="7310" userDrawn="1">
          <p15:clr>
            <a:srgbClr val="FBAE40"/>
          </p15:clr>
        </p15:guide>
        <p15:guide id="3" orient="horz" pos="323" userDrawn="1">
          <p15:clr>
            <a:srgbClr val="FBAE40"/>
          </p15:clr>
        </p15:guide>
        <p15:guide id="4" orient="horz" pos="3974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кутник 18"/>
          <p:cNvSpPr/>
          <p:nvPr userDrawn="1"/>
        </p:nvSpPr>
        <p:spPr>
          <a:xfrm>
            <a:off x="587375" y="3622877"/>
            <a:ext cx="2857017" cy="272236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" name="Прямокутник 7"/>
          <p:cNvSpPr/>
          <p:nvPr userDrawn="1"/>
        </p:nvSpPr>
        <p:spPr>
          <a:xfrm>
            <a:off x="8636001" y="5994400"/>
            <a:ext cx="2448768" cy="863600"/>
          </a:xfrm>
          <a:prstGeom prst="rect">
            <a:avLst/>
          </a:prstGeom>
          <a:solidFill>
            <a:srgbClr val="C794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9" name="Рисунок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565"/>
          <a:stretch/>
        </p:blipFill>
        <p:spPr>
          <a:xfrm>
            <a:off x="8745219" y="5197854"/>
            <a:ext cx="1399754" cy="1538226"/>
          </a:xfrm>
          <a:prstGeom prst="rect">
            <a:avLst/>
          </a:prstGeom>
        </p:spPr>
      </p:pic>
      <p:sp>
        <p:nvSpPr>
          <p:cNvPr id="10" name="Прямокутник 9"/>
          <p:cNvSpPr/>
          <p:nvPr userDrawn="1"/>
        </p:nvSpPr>
        <p:spPr>
          <a:xfrm>
            <a:off x="10052304" y="5360416"/>
            <a:ext cx="987552" cy="45719"/>
          </a:xfrm>
          <a:prstGeom prst="rect">
            <a:avLst/>
          </a:prstGeom>
          <a:solidFill>
            <a:srgbClr val="C794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1" name="Рисунок 10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801" b="-6847"/>
          <a:stretch/>
        </p:blipFill>
        <p:spPr>
          <a:xfrm>
            <a:off x="10055089" y="5486401"/>
            <a:ext cx="1021884" cy="498552"/>
          </a:xfrm>
          <a:prstGeom prst="rect">
            <a:avLst/>
          </a:prstGeom>
        </p:spPr>
      </p:pic>
      <p:sp>
        <p:nvSpPr>
          <p:cNvPr id="1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587375" y="512762"/>
            <a:ext cx="2780858" cy="910923"/>
          </a:xfrm>
        </p:spPr>
        <p:txBody>
          <a:bodyPr anchor="ctr">
            <a:noAutofit/>
          </a:bodyPr>
          <a:lstStyle>
            <a:lvl1pPr>
              <a:defRPr sz="3600" b="1"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uk-UA" dirty="0"/>
              <a:t>Заголовка</a:t>
            </a:r>
          </a:p>
        </p:txBody>
      </p:sp>
      <p:sp>
        <p:nvSpPr>
          <p:cNvPr id="13" name="Пі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587375" y="1527859"/>
            <a:ext cx="2780858" cy="1886314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6B6666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dirty="0" err="1"/>
              <a:t>Подзаголовок</a:t>
            </a:r>
            <a:endParaRPr lang="uk-UA" dirty="0"/>
          </a:p>
        </p:txBody>
      </p:sp>
      <p:sp>
        <p:nvSpPr>
          <p:cNvPr id="16" name="Місце для зображення 3"/>
          <p:cNvSpPr>
            <a:spLocks noGrp="1"/>
          </p:cNvSpPr>
          <p:nvPr>
            <p:ph type="pic" sz="quarter" idx="11" hasCustomPrompt="1"/>
          </p:nvPr>
        </p:nvSpPr>
        <p:spPr>
          <a:xfrm>
            <a:off x="3524772" y="512776"/>
            <a:ext cx="2737132" cy="2901755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 i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noProof="0" dirty="0"/>
              <a:t>Изображение</a:t>
            </a:r>
          </a:p>
        </p:txBody>
      </p:sp>
      <p:sp>
        <p:nvSpPr>
          <p:cNvPr id="17" name="Прямокутник 16"/>
          <p:cNvSpPr/>
          <p:nvPr userDrawn="1"/>
        </p:nvSpPr>
        <p:spPr>
          <a:xfrm>
            <a:off x="6389226" y="512763"/>
            <a:ext cx="2558005" cy="2924918"/>
          </a:xfrm>
          <a:prstGeom prst="rect">
            <a:avLst/>
          </a:prstGeom>
          <a:solidFill>
            <a:srgbClr val="C794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Місце для тексту 23"/>
          <p:cNvSpPr>
            <a:spLocks noGrp="1"/>
          </p:cNvSpPr>
          <p:nvPr>
            <p:ph type="body" sz="quarter" idx="13" hasCustomPrompt="1"/>
          </p:nvPr>
        </p:nvSpPr>
        <p:spPr>
          <a:xfrm>
            <a:off x="753018" y="4862070"/>
            <a:ext cx="2499468" cy="13192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uk-UA" dirty="0"/>
              <a:t>Текст</a:t>
            </a:r>
          </a:p>
        </p:txBody>
      </p:sp>
      <p:sp>
        <p:nvSpPr>
          <p:cNvPr id="26" name="Місце для зображення 3"/>
          <p:cNvSpPr>
            <a:spLocks noGrp="1"/>
          </p:cNvSpPr>
          <p:nvPr>
            <p:ph type="pic" sz="quarter" idx="14" hasCustomPrompt="1"/>
          </p:nvPr>
        </p:nvSpPr>
        <p:spPr>
          <a:xfrm>
            <a:off x="9062977" y="512776"/>
            <a:ext cx="2505136" cy="2936479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noProof="0" dirty="0"/>
              <a:t>Изображение</a:t>
            </a:r>
          </a:p>
        </p:txBody>
      </p:sp>
      <p:sp>
        <p:nvSpPr>
          <p:cNvPr id="27" name="Місце для зображення 3"/>
          <p:cNvSpPr>
            <a:spLocks noGrp="1"/>
          </p:cNvSpPr>
          <p:nvPr>
            <p:ph type="pic" sz="quarter" idx="15" hasCustomPrompt="1"/>
          </p:nvPr>
        </p:nvSpPr>
        <p:spPr>
          <a:xfrm>
            <a:off x="3543781" y="3611336"/>
            <a:ext cx="2706548" cy="2733005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noProof="0" dirty="0"/>
              <a:t>Изображение</a:t>
            </a:r>
          </a:p>
        </p:txBody>
      </p:sp>
      <p:sp>
        <p:nvSpPr>
          <p:cNvPr id="14" name="Місце для номера слайда 17"/>
          <p:cNvSpPr>
            <a:spLocks noGrp="1"/>
          </p:cNvSpPr>
          <p:nvPr>
            <p:ph type="sldNum" sz="quarter" idx="16"/>
          </p:nvPr>
        </p:nvSpPr>
        <p:spPr>
          <a:xfrm>
            <a:off x="8861425" y="6308725"/>
            <a:ext cx="2743200" cy="365125"/>
          </a:xfrm>
        </p:spPr>
        <p:txBody>
          <a:bodyPr/>
          <a:lstStyle>
            <a:lvl1pPr>
              <a:defRPr sz="1600">
                <a:solidFill>
                  <a:schemeClr val="accent1"/>
                </a:solidFill>
              </a:defRPr>
            </a:lvl1pPr>
          </a:lstStyle>
          <a:p>
            <a:fld id="{7522DB89-B5F3-47BD-AF2C-7776FEA6C3C8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714957619"/>
      </p:ext>
    </p:extLst>
  </p:cSld>
  <p:clrMapOvr>
    <a:masterClrMapping/>
  </p:clrMapOvr>
  <p:hf hdr="0" ftr="0" dt="0"/>
  <p:extLst mod="1">
    <p:ext uri="{DCECCB84-F9BA-43D5-87BE-67443E8EF086}">
      <p15:sldGuideLst xmlns:p15="http://schemas.microsoft.com/office/powerpoint/2012/main" xmlns="">
        <p15:guide id="1" pos="370" userDrawn="1">
          <p15:clr>
            <a:srgbClr val="FBAE40"/>
          </p15:clr>
        </p15:guide>
        <p15:guide id="2" orient="horz" pos="3997" userDrawn="1">
          <p15:clr>
            <a:srgbClr val="FBAE40"/>
          </p15:clr>
        </p15:guide>
        <p15:guide id="3" orient="horz" pos="323" userDrawn="1">
          <p15:clr>
            <a:srgbClr val="FBAE40"/>
          </p15:clr>
        </p15:guide>
        <p15:guide id="4" pos="7287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кутник 7"/>
          <p:cNvSpPr/>
          <p:nvPr userDrawn="1"/>
        </p:nvSpPr>
        <p:spPr>
          <a:xfrm>
            <a:off x="8636001" y="5994400"/>
            <a:ext cx="2448768" cy="863600"/>
          </a:xfrm>
          <a:prstGeom prst="rect">
            <a:avLst/>
          </a:prstGeom>
          <a:solidFill>
            <a:srgbClr val="C794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375" y="479113"/>
            <a:ext cx="1399754" cy="2066546"/>
          </a:xfrm>
          <a:prstGeom prst="rect">
            <a:avLst/>
          </a:prstGeom>
        </p:spPr>
      </p:pic>
      <p:sp>
        <p:nvSpPr>
          <p:cNvPr id="15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587375" y="2589005"/>
            <a:ext cx="3811005" cy="1143317"/>
          </a:xfrm>
        </p:spPr>
        <p:txBody>
          <a:bodyPr anchor="ctr">
            <a:normAutofit/>
          </a:bodyPr>
          <a:lstStyle>
            <a:lvl1pPr algn="l">
              <a:defRPr sz="2800" b="1">
                <a:latin typeface="+mn-lt"/>
              </a:defRPr>
            </a:lvl1pPr>
          </a:lstStyle>
          <a:p>
            <a:r>
              <a:rPr lang="uk-UA" dirty="0"/>
              <a:t>Заголовок</a:t>
            </a:r>
          </a:p>
        </p:txBody>
      </p:sp>
      <p:sp>
        <p:nvSpPr>
          <p:cNvPr id="21" name="Пі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5344570" y="2464376"/>
            <a:ext cx="6223543" cy="1274248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6B6666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dirty="0" err="1"/>
              <a:t>Подзаголовок</a:t>
            </a:r>
            <a:endParaRPr lang="uk-UA" dirty="0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10" hasCustomPrompt="1"/>
          </p:nvPr>
        </p:nvSpPr>
        <p:spPr>
          <a:xfrm>
            <a:off x="5335267" y="1157468"/>
            <a:ext cx="6232846" cy="1168400"/>
          </a:xfrm>
        </p:spPr>
        <p:txBody>
          <a:bodyPr anchor="b"/>
          <a:lstStyle>
            <a:lvl1pPr marL="0" indent="0">
              <a:buNone/>
              <a:defRPr b="1">
                <a:latin typeface="+mn-lt"/>
              </a:defRPr>
            </a:lvl1pPr>
          </a:lstStyle>
          <a:p>
            <a:pPr lvl="0"/>
            <a:r>
              <a:rPr lang="uk-UA" dirty="0"/>
              <a:t>Заголовок</a:t>
            </a:r>
          </a:p>
        </p:txBody>
      </p:sp>
      <p:sp>
        <p:nvSpPr>
          <p:cNvPr id="7" name="Місце для діаграми 6"/>
          <p:cNvSpPr>
            <a:spLocks noGrp="1"/>
          </p:cNvSpPr>
          <p:nvPr>
            <p:ph type="chart" sz="quarter" idx="11" hasCustomPrompt="1"/>
          </p:nvPr>
        </p:nvSpPr>
        <p:spPr>
          <a:xfrm>
            <a:off x="5348288" y="3298825"/>
            <a:ext cx="6219825" cy="30099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uk-UA" dirty="0" err="1"/>
              <a:t>Диаграмма</a:t>
            </a:r>
            <a:endParaRPr lang="uk-UA" dirty="0"/>
          </a:p>
        </p:txBody>
      </p:sp>
      <p:sp>
        <p:nvSpPr>
          <p:cNvPr id="26" name="Місце для тексту 25"/>
          <p:cNvSpPr>
            <a:spLocks noGrp="1"/>
          </p:cNvSpPr>
          <p:nvPr>
            <p:ph type="body" sz="quarter" idx="12" hasCustomPrompt="1"/>
          </p:nvPr>
        </p:nvSpPr>
        <p:spPr>
          <a:xfrm>
            <a:off x="587375" y="4884738"/>
            <a:ext cx="3857303" cy="1423987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uk-UA"/>
              <a:t>Подзаголовок</a:t>
            </a:r>
            <a:endParaRPr lang="uk-UA" dirty="0"/>
          </a:p>
        </p:txBody>
      </p:sp>
      <p:sp>
        <p:nvSpPr>
          <p:cNvPr id="10" name="Місце для номера слайда 17"/>
          <p:cNvSpPr>
            <a:spLocks noGrp="1"/>
          </p:cNvSpPr>
          <p:nvPr>
            <p:ph type="sldNum" sz="quarter" idx="16"/>
          </p:nvPr>
        </p:nvSpPr>
        <p:spPr>
          <a:xfrm>
            <a:off x="8861425" y="6308725"/>
            <a:ext cx="2743200" cy="365125"/>
          </a:xfrm>
        </p:spPr>
        <p:txBody>
          <a:bodyPr/>
          <a:lstStyle>
            <a:lvl1pPr>
              <a:defRPr sz="1600">
                <a:solidFill>
                  <a:schemeClr val="accent1"/>
                </a:solidFill>
              </a:defRPr>
            </a:lvl1pPr>
          </a:lstStyle>
          <a:p>
            <a:fld id="{7522DB89-B5F3-47BD-AF2C-7776FEA6C3C8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965930887"/>
      </p:ext>
    </p:extLst>
  </p:cSld>
  <p:clrMapOvr>
    <a:masterClrMapping/>
  </p:clrMapOvr>
  <p:hf hdr="0" ftr="0" dt="0"/>
  <p:extLst mod="1">
    <p:ext uri="{DCECCB84-F9BA-43D5-87BE-67443E8EF086}">
      <p15:sldGuideLst xmlns:p15="http://schemas.microsoft.com/office/powerpoint/2012/main" xmlns="">
        <p15:guide id="1" pos="370">
          <p15:clr>
            <a:srgbClr val="FBAE40"/>
          </p15:clr>
        </p15:guide>
        <p15:guide id="2" orient="horz" pos="3974" userDrawn="1">
          <p15:clr>
            <a:srgbClr val="FBAE40"/>
          </p15:clr>
        </p15:guide>
        <p15:guide id="3" orient="horz" pos="323" userDrawn="1">
          <p15:clr>
            <a:srgbClr val="FBAE40"/>
          </p15:clr>
        </p15:guide>
        <p15:guide id="4" pos="7287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BD0626-784E-460E-B08B-262204C30CDC}" type="datetime1">
              <a:rPr lang="uk-UA" smtClean="0"/>
              <a:t>29.04.2019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22DB89-B5F3-47BD-AF2C-7776FEA6C3C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51228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62" r:id="rId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478972" y="3831771"/>
            <a:ext cx="8299268" cy="2917372"/>
          </a:xfrm>
        </p:spPr>
        <p:txBody>
          <a:bodyPr>
            <a:noAutofit/>
          </a:bodyPr>
          <a:lstStyle/>
          <a:p>
            <a:r>
              <a:rPr lang="uk-UA" sz="3600" dirty="0" smtClean="0">
                <a:solidFill>
                  <a:srgbClr val="6B6666"/>
                </a:solidFill>
              </a:rPr>
              <a:t>Об </a:t>
            </a:r>
            <a:r>
              <a:rPr lang="uk-UA" sz="3600" dirty="0" err="1" smtClean="0">
                <a:solidFill>
                  <a:srgbClr val="6B6666"/>
                </a:solidFill>
              </a:rPr>
              <a:t>эффективности</a:t>
            </a:r>
            <a:r>
              <a:rPr lang="uk-UA" sz="3600" dirty="0">
                <a:solidFill>
                  <a:srgbClr val="6B6666"/>
                </a:solidFill>
              </a:rPr>
              <a:t/>
            </a:r>
            <a:br>
              <a:rPr lang="uk-UA" sz="3600" dirty="0">
                <a:solidFill>
                  <a:srgbClr val="6B6666"/>
                </a:solidFill>
              </a:rPr>
            </a:br>
            <a:r>
              <a:rPr lang="uk-UA" sz="3600" dirty="0" smtClean="0">
                <a:solidFill>
                  <a:srgbClr val="6B6666"/>
                </a:solidFill>
              </a:rPr>
              <a:t>муниципального контроля</a:t>
            </a:r>
            <a:br>
              <a:rPr lang="uk-UA" sz="3600" dirty="0" smtClean="0">
                <a:solidFill>
                  <a:srgbClr val="6B6666"/>
                </a:solidFill>
              </a:rPr>
            </a:br>
            <a:r>
              <a:rPr lang="uk-UA" sz="3600" dirty="0" smtClean="0">
                <a:solidFill>
                  <a:srgbClr val="6B6666"/>
                </a:solidFill>
              </a:rPr>
              <a:t>в </a:t>
            </a:r>
            <a:r>
              <a:rPr lang="uk-UA" sz="3600" dirty="0">
                <a:solidFill>
                  <a:srgbClr val="6B6666"/>
                </a:solidFill>
              </a:rPr>
              <a:t>Нижегородской </a:t>
            </a:r>
            <a:r>
              <a:rPr lang="uk-UA" sz="3600" dirty="0" smtClean="0">
                <a:solidFill>
                  <a:srgbClr val="6B6666"/>
                </a:solidFill>
              </a:rPr>
              <a:t>области</a:t>
            </a:r>
            <a:br>
              <a:rPr lang="uk-UA" sz="3600" dirty="0" smtClean="0">
                <a:solidFill>
                  <a:srgbClr val="6B6666"/>
                </a:solidFill>
              </a:rPr>
            </a:br>
            <a:r>
              <a:rPr lang="uk-UA" sz="3600" dirty="0" smtClean="0">
                <a:solidFill>
                  <a:srgbClr val="6B6666"/>
                </a:solidFill>
              </a:rPr>
              <a:t/>
            </a:r>
            <a:br>
              <a:rPr lang="uk-UA" sz="3600" dirty="0" smtClean="0">
                <a:solidFill>
                  <a:srgbClr val="6B6666"/>
                </a:solidFill>
              </a:rPr>
            </a:br>
            <a:r>
              <a:rPr lang="uk-UA" sz="2300" dirty="0" err="1" smtClean="0">
                <a:solidFill>
                  <a:srgbClr val="6B6666"/>
                </a:solidFill>
              </a:rPr>
              <a:t>Докладчик</a:t>
            </a:r>
            <a:r>
              <a:rPr lang="uk-UA" sz="2300" dirty="0">
                <a:solidFill>
                  <a:srgbClr val="6B6666"/>
                </a:solidFill>
              </a:rPr>
              <a:t>: </a:t>
            </a:r>
            <a:r>
              <a:rPr lang="uk-UA" sz="2300" dirty="0" err="1" smtClean="0">
                <a:solidFill>
                  <a:srgbClr val="6B6666"/>
                </a:solidFill>
              </a:rPr>
              <a:t>заместитель</a:t>
            </a:r>
            <a:r>
              <a:rPr lang="uk-UA" sz="2300" dirty="0" smtClean="0">
                <a:solidFill>
                  <a:srgbClr val="6B6666"/>
                </a:solidFill>
              </a:rPr>
              <a:t> </a:t>
            </a:r>
            <a:r>
              <a:rPr lang="uk-UA" sz="2300" dirty="0" err="1" smtClean="0">
                <a:solidFill>
                  <a:srgbClr val="6B6666"/>
                </a:solidFill>
              </a:rPr>
              <a:t>министра</a:t>
            </a:r>
            <a:r>
              <a:rPr lang="uk-UA" sz="2300" dirty="0" smtClean="0">
                <a:solidFill>
                  <a:srgbClr val="6B6666"/>
                </a:solidFill>
              </a:rPr>
              <a:t> </a:t>
            </a:r>
            <a:r>
              <a:rPr lang="uk-UA" sz="2300" dirty="0">
                <a:solidFill>
                  <a:srgbClr val="6B6666"/>
                </a:solidFill>
              </a:rPr>
              <a:t>экономического </a:t>
            </a:r>
            <a:r>
              <a:rPr lang="uk-UA" sz="2300" dirty="0" smtClean="0">
                <a:solidFill>
                  <a:srgbClr val="6B6666"/>
                </a:solidFill>
              </a:rPr>
              <a:t>развития</a:t>
            </a:r>
            <a:br>
              <a:rPr lang="uk-UA" sz="2300" dirty="0" smtClean="0">
                <a:solidFill>
                  <a:srgbClr val="6B6666"/>
                </a:solidFill>
              </a:rPr>
            </a:br>
            <a:r>
              <a:rPr lang="uk-UA" sz="2300" dirty="0" smtClean="0">
                <a:solidFill>
                  <a:srgbClr val="6B6666"/>
                </a:solidFill>
              </a:rPr>
              <a:t>и </a:t>
            </a:r>
            <a:r>
              <a:rPr lang="uk-UA" sz="2300" dirty="0" err="1">
                <a:solidFill>
                  <a:srgbClr val="6B6666"/>
                </a:solidFill>
              </a:rPr>
              <a:t>инвестиций</a:t>
            </a:r>
            <a:r>
              <a:rPr lang="uk-UA" sz="2300" dirty="0">
                <a:solidFill>
                  <a:srgbClr val="6B6666"/>
                </a:solidFill>
              </a:rPr>
              <a:t> Нижегородской </a:t>
            </a:r>
            <a:r>
              <a:rPr lang="uk-UA" sz="2300" dirty="0" smtClean="0">
                <a:solidFill>
                  <a:srgbClr val="6B6666"/>
                </a:solidFill>
              </a:rPr>
              <a:t>области</a:t>
            </a:r>
            <a:br>
              <a:rPr lang="uk-UA" sz="2300" dirty="0" smtClean="0">
                <a:solidFill>
                  <a:srgbClr val="6B6666"/>
                </a:solidFill>
              </a:rPr>
            </a:br>
            <a:r>
              <a:rPr lang="uk-UA" sz="2300" dirty="0" smtClean="0">
                <a:solidFill>
                  <a:srgbClr val="6B6666"/>
                </a:solidFill>
              </a:rPr>
              <a:t>Алевтина </a:t>
            </a:r>
            <a:r>
              <a:rPr lang="uk-UA" sz="2300" dirty="0" err="1" smtClean="0">
                <a:solidFill>
                  <a:srgbClr val="6B6666"/>
                </a:solidFill>
              </a:rPr>
              <a:t>Евгеньевна</a:t>
            </a:r>
            <a:r>
              <a:rPr lang="uk-UA" sz="2300" dirty="0" smtClean="0">
                <a:solidFill>
                  <a:srgbClr val="6B6666"/>
                </a:solidFill>
              </a:rPr>
              <a:t> </a:t>
            </a:r>
            <a:r>
              <a:rPr lang="uk-UA" sz="2300" dirty="0" err="1" smtClean="0">
                <a:solidFill>
                  <a:srgbClr val="6B6666"/>
                </a:solidFill>
              </a:rPr>
              <a:t>Еремина</a:t>
            </a:r>
            <a:r>
              <a:rPr lang="uk-UA" sz="2900" dirty="0">
                <a:solidFill>
                  <a:srgbClr val="6B6666"/>
                </a:solidFill>
              </a:rPr>
              <a:t/>
            </a:r>
            <a:br>
              <a:rPr lang="uk-UA" sz="2900" dirty="0">
                <a:solidFill>
                  <a:srgbClr val="6B6666"/>
                </a:solidFill>
              </a:rPr>
            </a:br>
            <a:r>
              <a:rPr lang="uk-UA" sz="2900" dirty="0" smtClean="0">
                <a:solidFill>
                  <a:srgbClr val="6B6666"/>
                </a:solidFill>
              </a:rPr>
              <a:t/>
            </a:r>
            <a:br>
              <a:rPr lang="uk-UA" sz="2900" dirty="0" smtClean="0">
                <a:solidFill>
                  <a:srgbClr val="6B6666"/>
                </a:solidFill>
              </a:rPr>
            </a:br>
            <a:r>
              <a:rPr lang="uk-UA" sz="2400" dirty="0" smtClean="0">
                <a:solidFill>
                  <a:srgbClr val="6B6666"/>
                </a:solidFill>
              </a:rPr>
              <a:t>26 </a:t>
            </a:r>
            <a:r>
              <a:rPr lang="uk-UA" sz="2400" dirty="0" err="1" smtClean="0">
                <a:solidFill>
                  <a:srgbClr val="6B6666"/>
                </a:solidFill>
              </a:rPr>
              <a:t>апреля</a:t>
            </a:r>
            <a:r>
              <a:rPr lang="uk-UA" sz="2400" dirty="0" smtClean="0">
                <a:solidFill>
                  <a:srgbClr val="6B6666"/>
                </a:solidFill>
              </a:rPr>
              <a:t> 2019 </a:t>
            </a:r>
            <a:r>
              <a:rPr lang="uk-UA" sz="2400" dirty="0" err="1" smtClean="0">
                <a:solidFill>
                  <a:srgbClr val="6B6666"/>
                </a:solidFill>
              </a:rPr>
              <a:t>года</a:t>
            </a:r>
            <a:r>
              <a:rPr lang="uk-UA" sz="2400" dirty="0" smtClean="0">
                <a:solidFill>
                  <a:srgbClr val="6B6666"/>
                </a:solidFill>
              </a:rPr>
              <a:t/>
            </a:r>
            <a:br>
              <a:rPr lang="uk-UA" sz="2400" dirty="0" smtClean="0">
                <a:solidFill>
                  <a:srgbClr val="6B6666"/>
                </a:solidFill>
              </a:rPr>
            </a:br>
            <a:r>
              <a:rPr lang="uk-UA" sz="2400" dirty="0">
                <a:solidFill>
                  <a:srgbClr val="6B6666"/>
                </a:solidFill>
              </a:rPr>
              <a:t/>
            </a:r>
            <a:br>
              <a:rPr lang="uk-UA" sz="2400" dirty="0">
                <a:solidFill>
                  <a:srgbClr val="6B6666"/>
                </a:solidFill>
              </a:rPr>
            </a:br>
            <a:endParaRPr lang="uk-UA" sz="2400" dirty="0">
              <a:solidFill>
                <a:srgbClr val="6B66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2392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Місце для тексту 3"/>
          <p:cNvSpPr>
            <a:spLocks noGrp="1"/>
          </p:cNvSpPr>
          <p:nvPr>
            <p:ph type="body" sz="quarter" idx="10"/>
          </p:nvPr>
        </p:nvSpPr>
        <p:spPr>
          <a:xfrm>
            <a:off x="2754852" y="512763"/>
            <a:ext cx="9106221" cy="433910"/>
          </a:xfrm>
        </p:spPr>
        <p:txBody>
          <a:bodyPr>
            <a:noAutofit/>
          </a:bodyPr>
          <a:lstStyle/>
          <a:p>
            <a:r>
              <a:rPr lang="ru-RU" dirty="0" smtClean="0"/>
              <a:t>Жилищный контроль</a:t>
            </a:r>
            <a:endParaRPr lang="ru-RU" dirty="0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6"/>
          </p:nvPr>
        </p:nvSpPr>
        <p:spPr>
          <a:xfrm>
            <a:off x="8824913" y="6308725"/>
            <a:ext cx="2743200" cy="365125"/>
          </a:xfrm>
        </p:spPr>
        <p:txBody>
          <a:bodyPr/>
          <a:lstStyle/>
          <a:p>
            <a:fld id="{7522DB89-B5F3-47BD-AF2C-7776FEA6C3C8}" type="slidenum">
              <a:rPr lang="uk-UA" smtClean="0"/>
              <a:pPr/>
              <a:t>2</a:t>
            </a:fld>
            <a:endParaRPr lang="uk-UA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4192449"/>
              </p:ext>
            </p:extLst>
          </p:nvPr>
        </p:nvGraphicFramePr>
        <p:xfrm>
          <a:off x="2754852" y="1332414"/>
          <a:ext cx="8874221" cy="2446448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4258675">
                  <a:extLst>
                    <a:ext uri="{9D8B030D-6E8A-4147-A177-3AD203B41FA5}">
                      <a16:colId xmlns:a16="http://schemas.microsoft.com/office/drawing/2014/main" xmlns="" val="3382725186"/>
                    </a:ext>
                  </a:extLst>
                </a:gridCol>
                <a:gridCol w="2183434">
                  <a:extLst>
                    <a:ext uri="{9D8B030D-6E8A-4147-A177-3AD203B41FA5}">
                      <a16:colId xmlns:a16="http://schemas.microsoft.com/office/drawing/2014/main" xmlns="" val="2003139600"/>
                    </a:ext>
                  </a:extLst>
                </a:gridCol>
                <a:gridCol w="2432112">
                  <a:extLst>
                    <a:ext uri="{9D8B030D-6E8A-4147-A177-3AD203B41FA5}">
                      <a16:colId xmlns:a16="http://schemas.microsoft.com/office/drawing/2014/main" xmlns="" val="3345358081"/>
                    </a:ext>
                  </a:extLst>
                </a:gridCol>
              </a:tblGrid>
              <a:tr h="7315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2018 год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 </a:t>
                      </a:r>
                      <a:r>
                        <a:rPr lang="ru-RU" sz="180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квартал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2019 </a:t>
                      </a:r>
                      <a:r>
                        <a:rPr lang="ru-RU" sz="180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года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585836816"/>
                  </a:ext>
                </a:extLst>
              </a:tr>
              <a:tr h="4287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Количество проверок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412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77</a:t>
                      </a:r>
                      <a:endParaRPr lang="ru-RU" dirty="0"/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166011968"/>
                  </a:ext>
                </a:extLst>
              </a:tr>
              <a:tr h="4287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Результативность, 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42,2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35,1</a:t>
                      </a:r>
                      <a:endParaRPr lang="ru-RU" dirty="0"/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60158612"/>
                  </a:ext>
                </a:extLst>
              </a:tr>
              <a:tr h="8574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Количество</a:t>
                      </a:r>
                      <a:r>
                        <a:rPr lang="ru-RU" sz="1800" baseline="0" dirty="0" smtClean="0">
                          <a:effectLst/>
                        </a:rPr>
                        <a:t> наказаний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i="1" baseline="0" dirty="0" smtClean="0">
                          <a:effectLst/>
                        </a:rPr>
                        <a:t>(предупреждения + штрафы)</a:t>
                      </a:r>
                      <a:endParaRPr lang="ru-RU" sz="18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151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24</a:t>
                      </a:r>
                      <a:endParaRPr lang="ru-RU" dirty="0"/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312901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47292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Місце для тексту 3"/>
          <p:cNvSpPr>
            <a:spLocks noGrp="1"/>
          </p:cNvSpPr>
          <p:nvPr>
            <p:ph type="body" sz="quarter" idx="10"/>
          </p:nvPr>
        </p:nvSpPr>
        <p:spPr>
          <a:xfrm>
            <a:off x="2754852" y="512763"/>
            <a:ext cx="9106221" cy="433910"/>
          </a:xfrm>
        </p:spPr>
        <p:txBody>
          <a:bodyPr>
            <a:noAutofit/>
          </a:bodyPr>
          <a:lstStyle/>
          <a:p>
            <a:r>
              <a:rPr lang="ru-RU" dirty="0" smtClean="0"/>
              <a:t>Земельный контроль</a:t>
            </a:r>
            <a:endParaRPr lang="ru-RU" dirty="0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6"/>
          </p:nvPr>
        </p:nvSpPr>
        <p:spPr>
          <a:xfrm>
            <a:off x="8824913" y="6308725"/>
            <a:ext cx="2743200" cy="365125"/>
          </a:xfrm>
        </p:spPr>
        <p:txBody>
          <a:bodyPr/>
          <a:lstStyle/>
          <a:p>
            <a:fld id="{7522DB89-B5F3-47BD-AF2C-7776FEA6C3C8}" type="slidenum">
              <a:rPr lang="uk-UA" smtClean="0"/>
              <a:pPr/>
              <a:t>3</a:t>
            </a:fld>
            <a:endParaRPr lang="uk-UA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1988376"/>
              </p:ext>
            </p:extLst>
          </p:nvPr>
        </p:nvGraphicFramePr>
        <p:xfrm>
          <a:off x="2754852" y="1332414"/>
          <a:ext cx="8874221" cy="2481283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4258675">
                  <a:extLst>
                    <a:ext uri="{9D8B030D-6E8A-4147-A177-3AD203B41FA5}">
                      <a16:colId xmlns:a16="http://schemas.microsoft.com/office/drawing/2014/main" xmlns="" val="3382725186"/>
                    </a:ext>
                  </a:extLst>
                </a:gridCol>
                <a:gridCol w="2183434">
                  <a:extLst>
                    <a:ext uri="{9D8B030D-6E8A-4147-A177-3AD203B41FA5}">
                      <a16:colId xmlns:a16="http://schemas.microsoft.com/office/drawing/2014/main" xmlns="" val="2003139600"/>
                    </a:ext>
                  </a:extLst>
                </a:gridCol>
                <a:gridCol w="2432112">
                  <a:extLst>
                    <a:ext uri="{9D8B030D-6E8A-4147-A177-3AD203B41FA5}">
                      <a16:colId xmlns:a16="http://schemas.microsoft.com/office/drawing/2014/main" xmlns="" val="3345358081"/>
                    </a:ext>
                  </a:extLst>
                </a:gridCol>
              </a:tblGrid>
              <a:tr h="7663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2018 год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 </a:t>
                      </a:r>
                      <a:r>
                        <a:rPr lang="ru-RU" sz="180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квартал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2019 </a:t>
                      </a:r>
                      <a:r>
                        <a:rPr lang="ru-RU" sz="180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года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585836816"/>
                  </a:ext>
                </a:extLst>
              </a:tr>
              <a:tr h="4287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Количество проверок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77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14</a:t>
                      </a:r>
                      <a:endParaRPr lang="ru-RU" dirty="0"/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166011968"/>
                  </a:ext>
                </a:extLst>
              </a:tr>
              <a:tr h="4287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Результативность, 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9,1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60158612"/>
                  </a:ext>
                </a:extLst>
              </a:tr>
              <a:tr h="8574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Количество</a:t>
                      </a:r>
                      <a:r>
                        <a:rPr lang="ru-RU" sz="1800" baseline="0" dirty="0" smtClean="0">
                          <a:effectLst/>
                        </a:rPr>
                        <a:t> наказаний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i="1" baseline="0" dirty="0" smtClean="0">
                          <a:effectLst/>
                        </a:rPr>
                        <a:t>(предупреждения + штрафы)</a:t>
                      </a:r>
                      <a:endParaRPr lang="ru-RU" sz="18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312901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53071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Місце для тексту 3"/>
          <p:cNvSpPr>
            <a:spLocks noGrp="1"/>
          </p:cNvSpPr>
          <p:nvPr>
            <p:ph type="body" sz="quarter" idx="10"/>
          </p:nvPr>
        </p:nvSpPr>
        <p:spPr>
          <a:xfrm>
            <a:off x="2754852" y="512763"/>
            <a:ext cx="9106221" cy="433910"/>
          </a:xfrm>
        </p:spPr>
        <p:txBody>
          <a:bodyPr>
            <a:noAutofit/>
          </a:bodyPr>
          <a:lstStyle/>
          <a:p>
            <a:r>
              <a:rPr lang="ru-RU" dirty="0" smtClean="0"/>
              <a:t>Контроль в сфере сохранности автомобильных дорог</a:t>
            </a:r>
            <a:endParaRPr lang="ru-RU" dirty="0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6"/>
          </p:nvPr>
        </p:nvSpPr>
        <p:spPr>
          <a:xfrm>
            <a:off x="8824913" y="6308725"/>
            <a:ext cx="2743200" cy="365125"/>
          </a:xfrm>
        </p:spPr>
        <p:txBody>
          <a:bodyPr/>
          <a:lstStyle/>
          <a:p>
            <a:fld id="{7522DB89-B5F3-47BD-AF2C-7776FEA6C3C8}" type="slidenum">
              <a:rPr lang="uk-UA" smtClean="0"/>
              <a:pPr/>
              <a:t>4</a:t>
            </a:fld>
            <a:endParaRPr lang="uk-UA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884047"/>
              </p:ext>
            </p:extLst>
          </p:nvPr>
        </p:nvGraphicFramePr>
        <p:xfrm>
          <a:off x="2754852" y="1332414"/>
          <a:ext cx="8874221" cy="2507408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4258675">
                  <a:extLst>
                    <a:ext uri="{9D8B030D-6E8A-4147-A177-3AD203B41FA5}">
                      <a16:colId xmlns:a16="http://schemas.microsoft.com/office/drawing/2014/main" xmlns="" val="3382725186"/>
                    </a:ext>
                  </a:extLst>
                </a:gridCol>
                <a:gridCol w="2183434">
                  <a:extLst>
                    <a:ext uri="{9D8B030D-6E8A-4147-A177-3AD203B41FA5}">
                      <a16:colId xmlns:a16="http://schemas.microsoft.com/office/drawing/2014/main" xmlns="" val="2003139600"/>
                    </a:ext>
                  </a:extLst>
                </a:gridCol>
                <a:gridCol w="2432112">
                  <a:extLst>
                    <a:ext uri="{9D8B030D-6E8A-4147-A177-3AD203B41FA5}">
                      <a16:colId xmlns:a16="http://schemas.microsoft.com/office/drawing/2014/main" xmlns="" val="3345358081"/>
                    </a:ext>
                  </a:extLst>
                </a:gridCol>
              </a:tblGrid>
              <a:tr h="7924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2018 год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 </a:t>
                      </a:r>
                      <a:r>
                        <a:rPr lang="ru-RU" sz="180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квартал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2019 </a:t>
                      </a:r>
                      <a:r>
                        <a:rPr lang="ru-RU" sz="180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года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585836816"/>
                  </a:ext>
                </a:extLst>
              </a:tr>
              <a:tr h="4287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Количество проверок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166011968"/>
                  </a:ext>
                </a:extLst>
              </a:tr>
              <a:tr h="4287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Результативность, 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9,5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60158612"/>
                  </a:ext>
                </a:extLst>
              </a:tr>
              <a:tr h="8574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Количество</a:t>
                      </a:r>
                      <a:r>
                        <a:rPr lang="ru-RU" sz="1800" baseline="0" dirty="0" smtClean="0">
                          <a:effectLst/>
                        </a:rPr>
                        <a:t> наказаний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i="1" baseline="0" dirty="0" smtClean="0">
                          <a:effectLst/>
                        </a:rPr>
                        <a:t>(предупреждения + штрафы)</a:t>
                      </a:r>
                      <a:endParaRPr lang="ru-RU" sz="18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312901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78762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Місце для тексту 3"/>
          <p:cNvSpPr>
            <a:spLocks noGrp="1"/>
          </p:cNvSpPr>
          <p:nvPr>
            <p:ph type="body" sz="quarter" idx="10"/>
          </p:nvPr>
        </p:nvSpPr>
        <p:spPr>
          <a:xfrm>
            <a:off x="2754852" y="512763"/>
            <a:ext cx="9106221" cy="433910"/>
          </a:xfrm>
        </p:spPr>
        <p:txBody>
          <a:bodyPr>
            <a:noAutofit/>
          </a:bodyPr>
          <a:lstStyle/>
          <a:p>
            <a:r>
              <a:rPr lang="ru-RU" dirty="0" smtClean="0"/>
              <a:t>Контроль в сфере благоустройства, чистоты и порядка</a:t>
            </a:r>
            <a:endParaRPr lang="ru-RU" dirty="0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6"/>
          </p:nvPr>
        </p:nvSpPr>
        <p:spPr>
          <a:xfrm>
            <a:off x="8824913" y="6308725"/>
            <a:ext cx="2743200" cy="365125"/>
          </a:xfrm>
        </p:spPr>
        <p:txBody>
          <a:bodyPr/>
          <a:lstStyle/>
          <a:p>
            <a:fld id="{7522DB89-B5F3-47BD-AF2C-7776FEA6C3C8}" type="slidenum">
              <a:rPr lang="uk-UA" smtClean="0"/>
              <a:pPr/>
              <a:t>5</a:t>
            </a:fld>
            <a:endParaRPr lang="uk-UA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630290"/>
              </p:ext>
            </p:extLst>
          </p:nvPr>
        </p:nvGraphicFramePr>
        <p:xfrm>
          <a:off x="2754852" y="1332414"/>
          <a:ext cx="8874221" cy="2524826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4258675">
                  <a:extLst>
                    <a:ext uri="{9D8B030D-6E8A-4147-A177-3AD203B41FA5}">
                      <a16:colId xmlns:a16="http://schemas.microsoft.com/office/drawing/2014/main" xmlns="" val="3382725186"/>
                    </a:ext>
                  </a:extLst>
                </a:gridCol>
                <a:gridCol w="2183434">
                  <a:extLst>
                    <a:ext uri="{9D8B030D-6E8A-4147-A177-3AD203B41FA5}">
                      <a16:colId xmlns:a16="http://schemas.microsoft.com/office/drawing/2014/main" xmlns="" val="2003139600"/>
                    </a:ext>
                  </a:extLst>
                </a:gridCol>
                <a:gridCol w="2432112">
                  <a:extLst>
                    <a:ext uri="{9D8B030D-6E8A-4147-A177-3AD203B41FA5}">
                      <a16:colId xmlns:a16="http://schemas.microsoft.com/office/drawing/2014/main" xmlns="" val="3345358081"/>
                    </a:ext>
                  </a:extLst>
                </a:gridCol>
              </a:tblGrid>
              <a:tr h="8098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2018 год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 </a:t>
                      </a:r>
                      <a:r>
                        <a:rPr lang="ru-RU" sz="180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квартал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2019 </a:t>
                      </a:r>
                      <a:r>
                        <a:rPr lang="ru-RU" sz="180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года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585836816"/>
                  </a:ext>
                </a:extLst>
              </a:tr>
              <a:tr h="4287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Количество проверок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15</a:t>
                      </a:r>
                      <a:endParaRPr lang="ru-RU" dirty="0"/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166011968"/>
                  </a:ext>
                </a:extLst>
              </a:tr>
              <a:tr h="4287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Результативность, 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11,1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93,3</a:t>
                      </a:r>
                      <a:endParaRPr lang="ru-RU" dirty="0"/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60158612"/>
                  </a:ext>
                </a:extLst>
              </a:tr>
              <a:tr h="8574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Количество</a:t>
                      </a:r>
                      <a:r>
                        <a:rPr lang="ru-RU" sz="1800" baseline="0" dirty="0" smtClean="0">
                          <a:effectLst/>
                        </a:rPr>
                        <a:t> наказаний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i="1" baseline="0" dirty="0" smtClean="0">
                          <a:effectLst/>
                        </a:rPr>
                        <a:t>(предупреждения + штрафы)</a:t>
                      </a:r>
                      <a:endParaRPr lang="ru-RU" sz="18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14</a:t>
                      </a:r>
                      <a:endParaRPr lang="ru-RU" dirty="0"/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312901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5821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Місце для тексту 3"/>
          <p:cNvSpPr>
            <a:spLocks noGrp="1"/>
          </p:cNvSpPr>
          <p:nvPr>
            <p:ph type="body" sz="quarter" idx="10"/>
          </p:nvPr>
        </p:nvSpPr>
        <p:spPr>
          <a:xfrm>
            <a:off x="2754852" y="130647"/>
            <a:ext cx="9106221" cy="844714"/>
          </a:xfrm>
        </p:spPr>
        <p:txBody>
          <a:bodyPr>
            <a:noAutofit/>
          </a:bodyPr>
          <a:lstStyle/>
          <a:p>
            <a:r>
              <a:rPr lang="ru-RU" dirty="0"/>
              <a:t>Результативность проверок в разрезе районов и городских </a:t>
            </a:r>
            <a:r>
              <a:rPr lang="ru-RU" dirty="0" smtClean="0"/>
              <a:t>округов за 2018 год</a:t>
            </a:r>
            <a:endParaRPr lang="ru-RU" dirty="0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6"/>
          </p:nvPr>
        </p:nvSpPr>
        <p:spPr>
          <a:xfrm>
            <a:off x="8824913" y="6308725"/>
            <a:ext cx="2743200" cy="365125"/>
          </a:xfrm>
        </p:spPr>
        <p:txBody>
          <a:bodyPr/>
          <a:lstStyle/>
          <a:p>
            <a:fld id="{7522DB89-B5F3-47BD-AF2C-7776FEA6C3C8}" type="slidenum">
              <a:rPr lang="uk-UA" smtClean="0"/>
              <a:pPr/>
              <a:t>6</a:t>
            </a:fld>
            <a:endParaRPr lang="uk-UA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0095690"/>
              </p:ext>
            </p:extLst>
          </p:nvPr>
        </p:nvGraphicFramePr>
        <p:xfrm>
          <a:off x="2754852" y="975361"/>
          <a:ext cx="8813260" cy="5079746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4220714">
                  <a:extLst>
                    <a:ext uri="{9D8B030D-6E8A-4147-A177-3AD203B41FA5}">
                      <a16:colId xmlns:a16="http://schemas.microsoft.com/office/drawing/2014/main" xmlns="" val="265619171"/>
                    </a:ext>
                  </a:extLst>
                </a:gridCol>
                <a:gridCol w="1332411">
                  <a:extLst>
                    <a:ext uri="{9D8B030D-6E8A-4147-A177-3AD203B41FA5}">
                      <a16:colId xmlns:a16="http://schemas.microsoft.com/office/drawing/2014/main" xmlns="" val="3317179241"/>
                    </a:ext>
                  </a:extLst>
                </a:gridCol>
                <a:gridCol w="1924594">
                  <a:extLst>
                    <a:ext uri="{9D8B030D-6E8A-4147-A177-3AD203B41FA5}">
                      <a16:colId xmlns:a16="http://schemas.microsoft.com/office/drawing/2014/main" xmlns="" val="1680383256"/>
                    </a:ext>
                  </a:extLst>
                </a:gridCol>
                <a:gridCol w="1335541">
                  <a:extLst>
                    <a:ext uri="{9D8B030D-6E8A-4147-A177-3AD203B41FA5}">
                      <a16:colId xmlns:a16="http://schemas.microsoft.com/office/drawing/2014/main" xmlns="" val="1908853507"/>
                    </a:ext>
                  </a:extLst>
                </a:gridCol>
              </a:tblGrid>
              <a:tr h="109799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Район/городской округ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Число проверок, всего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Проверки,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по</a:t>
                      </a:r>
                      <a:r>
                        <a:rPr lang="ru-RU" sz="1600" baseline="0" dirty="0" smtClean="0">
                          <a:effectLst/>
                        </a:rPr>
                        <a:t> результатам </a:t>
                      </a:r>
                      <a:r>
                        <a:rPr lang="ru-RU" sz="1600" dirty="0" smtClean="0">
                          <a:effectLst/>
                        </a:rPr>
                        <a:t> которых </a:t>
                      </a:r>
                      <a:r>
                        <a:rPr lang="ru-RU" sz="1600" dirty="0" smtClean="0">
                          <a:effectLst/>
                        </a:rPr>
                        <a:t>выявлены правонарушения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Доля, %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84007641"/>
                  </a:ext>
                </a:extLst>
              </a:tr>
              <a:tr h="26219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Богородский</a:t>
                      </a:r>
                      <a:r>
                        <a:rPr lang="ru-RU" sz="1600" baseline="0" dirty="0" smtClean="0">
                          <a:effectLst/>
                        </a:rPr>
                        <a:t> </a:t>
                      </a:r>
                      <a:r>
                        <a:rPr lang="ru-RU" sz="1600" dirty="0" smtClean="0">
                          <a:effectLst/>
                        </a:rPr>
                        <a:t>муниципальный район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1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1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100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081674437"/>
                  </a:ext>
                </a:extLst>
              </a:tr>
              <a:tr h="26219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 smtClean="0">
                          <a:effectLst/>
                        </a:rPr>
                        <a:t>Починковский</a:t>
                      </a:r>
                      <a:r>
                        <a:rPr lang="ru-RU" sz="1600" dirty="0" smtClean="0">
                          <a:effectLst/>
                        </a:rPr>
                        <a:t> муниципальный район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1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1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100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819681822"/>
                  </a:ext>
                </a:extLst>
              </a:tr>
              <a:tr h="26219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Городецкий муниципальный район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41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21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51,2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630910558"/>
                  </a:ext>
                </a:extLst>
              </a:tr>
              <a:tr h="26219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 smtClean="0">
                          <a:effectLst/>
                        </a:rPr>
                        <a:t>г.о.г</a:t>
                      </a:r>
                      <a:r>
                        <a:rPr lang="ru-RU" sz="1600" dirty="0" smtClean="0">
                          <a:effectLst/>
                        </a:rPr>
                        <a:t>. Дзержинск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154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75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48,7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968893788"/>
                  </a:ext>
                </a:extLst>
              </a:tr>
              <a:tr h="26219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 smtClean="0">
                          <a:effectLst/>
                        </a:rPr>
                        <a:t>г.о.г</a:t>
                      </a:r>
                      <a:r>
                        <a:rPr lang="ru-RU" sz="1600" dirty="0" smtClean="0">
                          <a:effectLst/>
                        </a:rPr>
                        <a:t>. Нижний Новгород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144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60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41,7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329128089"/>
                  </a:ext>
                </a:extLst>
              </a:tr>
              <a:tr h="26219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 smtClean="0">
                          <a:effectLst/>
                        </a:rPr>
                        <a:t>г.о.г</a:t>
                      </a:r>
                      <a:r>
                        <a:rPr lang="ru-RU" sz="1600" dirty="0" smtClean="0">
                          <a:effectLst/>
                        </a:rPr>
                        <a:t>. Чкаловск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5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2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40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503896839"/>
                  </a:ext>
                </a:extLst>
              </a:tr>
              <a:tr h="26219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Ветлужский</a:t>
                      </a:r>
                      <a:r>
                        <a:rPr lang="ru-RU" sz="1600" baseline="0" dirty="0" smtClean="0">
                          <a:effectLst/>
                        </a:rPr>
                        <a:t> муниципальный район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3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1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33,3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347026187"/>
                  </a:ext>
                </a:extLst>
              </a:tr>
              <a:tr h="333107">
                <a:tc>
                  <a:txBody>
                    <a:bodyPr/>
                    <a:lstStyle/>
                    <a:p>
                      <a:r>
                        <a:rPr lang="ru-RU" sz="1600" dirty="0" err="1" smtClean="0"/>
                        <a:t>Кстовский</a:t>
                      </a:r>
                      <a:r>
                        <a:rPr lang="ru-RU" sz="1600" dirty="0" smtClean="0"/>
                        <a:t> </a:t>
                      </a:r>
                      <a:r>
                        <a:rPr lang="ru-RU" sz="1600" baseline="0" dirty="0" smtClean="0">
                          <a:effectLst/>
                        </a:rPr>
                        <a:t>муниципальный район</a:t>
                      </a:r>
                      <a:endParaRPr lang="ru-RU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3</a:t>
                      </a:r>
                      <a:endParaRPr lang="ru-RU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3</a:t>
                      </a:r>
                      <a:endParaRPr lang="ru-RU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33,3</a:t>
                      </a:r>
                      <a:endParaRPr lang="ru-RU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653017366"/>
                  </a:ext>
                </a:extLst>
              </a:tr>
              <a:tr h="333107">
                <a:tc>
                  <a:txBody>
                    <a:bodyPr/>
                    <a:lstStyle/>
                    <a:p>
                      <a:r>
                        <a:rPr lang="ru-RU" sz="1600" dirty="0" err="1" smtClean="0"/>
                        <a:t>г.о</a:t>
                      </a:r>
                      <a:r>
                        <a:rPr lang="ru-RU" sz="1600" dirty="0" smtClean="0"/>
                        <a:t>. Семеновский</a:t>
                      </a:r>
                      <a:endParaRPr lang="ru-RU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3</a:t>
                      </a:r>
                      <a:endParaRPr lang="ru-RU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1</a:t>
                      </a:r>
                      <a:endParaRPr lang="ru-RU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33,3</a:t>
                      </a:r>
                      <a:endParaRPr lang="ru-RU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792758611"/>
                  </a:ext>
                </a:extLst>
              </a:tr>
              <a:tr h="333107">
                <a:tc>
                  <a:txBody>
                    <a:bodyPr/>
                    <a:lstStyle/>
                    <a:p>
                      <a:r>
                        <a:rPr lang="ru-RU" sz="1600" dirty="0" err="1" smtClean="0"/>
                        <a:t>г.о.г</a:t>
                      </a:r>
                      <a:r>
                        <a:rPr lang="ru-RU" sz="1600" dirty="0" smtClean="0"/>
                        <a:t>. Арзамас</a:t>
                      </a:r>
                      <a:endParaRPr lang="ru-RU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71</a:t>
                      </a:r>
                      <a:endParaRPr lang="ru-RU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16</a:t>
                      </a:r>
                      <a:endParaRPr lang="ru-RU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22,5</a:t>
                      </a:r>
                      <a:endParaRPr lang="ru-RU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112364439"/>
                  </a:ext>
                </a:extLst>
              </a:tr>
              <a:tr h="333107">
                <a:tc>
                  <a:txBody>
                    <a:bodyPr/>
                    <a:lstStyle/>
                    <a:p>
                      <a:r>
                        <a:rPr lang="ru-RU" sz="1600" dirty="0" err="1" smtClean="0"/>
                        <a:t>г.о.г</a:t>
                      </a:r>
                      <a:r>
                        <a:rPr lang="ru-RU" sz="1600" dirty="0" smtClean="0"/>
                        <a:t>. Выкса</a:t>
                      </a:r>
                      <a:endParaRPr lang="ru-RU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11</a:t>
                      </a:r>
                      <a:endParaRPr lang="ru-RU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2</a:t>
                      </a:r>
                      <a:endParaRPr lang="ru-RU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18,2</a:t>
                      </a:r>
                      <a:endParaRPr lang="ru-RU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777585639"/>
                  </a:ext>
                </a:extLst>
              </a:tr>
              <a:tr h="333107">
                <a:tc>
                  <a:txBody>
                    <a:bodyPr/>
                    <a:lstStyle/>
                    <a:p>
                      <a:r>
                        <a:rPr lang="ru-RU" sz="1600" dirty="0" err="1" smtClean="0"/>
                        <a:t>Балахнинский</a:t>
                      </a:r>
                      <a:r>
                        <a:rPr lang="ru-RU" sz="1600" dirty="0" smtClean="0"/>
                        <a:t> муниципальный район</a:t>
                      </a:r>
                      <a:endParaRPr lang="ru-RU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26</a:t>
                      </a:r>
                      <a:endParaRPr lang="ru-RU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4</a:t>
                      </a:r>
                      <a:endParaRPr lang="ru-RU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15,4</a:t>
                      </a:r>
                      <a:endParaRPr lang="ru-RU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420824306"/>
                  </a:ext>
                </a:extLst>
              </a:tr>
              <a:tr h="333107">
                <a:tc>
                  <a:txBody>
                    <a:bodyPr/>
                    <a:lstStyle/>
                    <a:p>
                      <a:r>
                        <a:rPr lang="ru-RU" sz="1600" dirty="0" err="1" smtClean="0"/>
                        <a:t>г.о.г</a:t>
                      </a:r>
                      <a:r>
                        <a:rPr lang="ru-RU" sz="1600" dirty="0" smtClean="0"/>
                        <a:t>. Саров</a:t>
                      </a:r>
                      <a:endParaRPr lang="ru-RU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18</a:t>
                      </a:r>
                      <a:endParaRPr lang="ru-RU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2</a:t>
                      </a:r>
                      <a:endParaRPr lang="ru-RU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11,1</a:t>
                      </a:r>
                      <a:endParaRPr lang="ru-RU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8066223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31495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Місце для тексту 3"/>
          <p:cNvSpPr>
            <a:spLocks noGrp="1"/>
          </p:cNvSpPr>
          <p:nvPr>
            <p:ph type="body" sz="quarter" idx="10"/>
          </p:nvPr>
        </p:nvSpPr>
        <p:spPr>
          <a:xfrm>
            <a:off x="2754852" y="130647"/>
            <a:ext cx="9106221" cy="844714"/>
          </a:xfrm>
        </p:spPr>
        <p:txBody>
          <a:bodyPr>
            <a:noAutofit/>
          </a:bodyPr>
          <a:lstStyle/>
          <a:p>
            <a:r>
              <a:rPr lang="ru-RU" dirty="0"/>
              <a:t>Результативность проверок в разрезе районов и городских </a:t>
            </a:r>
            <a:r>
              <a:rPr lang="ru-RU" dirty="0" smtClean="0"/>
              <a:t>округов за </a:t>
            </a:r>
            <a:r>
              <a:rPr lang="en-US" dirty="0" smtClean="0"/>
              <a:t>I</a:t>
            </a:r>
            <a:r>
              <a:rPr lang="ru-RU" dirty="0" smtClean="0"/>
              <a:t> квартал 2019 года</a:t>
            </a:r>
            <a:endParaRPr lang="ru-RU" dirty="0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6"/>
          </p:nvPr>
        </p:nvSpPr>
        <p:spPr>
          <a:xfrm>
            <a:off x="8824913" y="6308725"/>
            <a:ext cx="2743200" cy="365125"/>
          </a:xfrm>
        </p:spPr>
        <p:txBody>
          <a:bodyPr/>
          <a:lstStyle/>
          <a:p>
            <a:fld id="{7522DB89-B5F3-47BD-AF2C-7776FEA6C3C8}" type="slidenum">
              <a:rPr lang="uk-UA" smtClean="0"/>
              <a:pPr/>
              <a:t>7</a:t>
            </a:fld>
            <a:endParaRPr lang="uk-UA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9704763"/>
              </p:ext>
            </p:extLst>
          </p:nvPr>
        </p:nvGraphicFramePr>
        <p:xfrm>
          <a:off x="2754849" y="1151251"/>
          <a:ext cx="8813265" cy="4510060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4116214">
                  <a:extLst>
                    <a:ext uri="{9D8B030D-6E8A-4147-A177-3AD203B41FA5}">
                      <a16:colId xmlns:a16="http://schemas.microsoft.com/office/drawing/2014/main" xmlns="" val="497686288"/>
                    </a:ext>
                  </a:extLst>
                </a:gridCol>
                <a:gridCol w="1410788">
                  <a:extLst>
                    <a:ext uri="{9D8B030D-6E8A-4147-A177-3AD203B41FA5}">
                      <a16:colId xmlns:a16="http://schemas.microsoft.com/office/drawing/2014/main" xmlns="" val="4075882253"/>
                    </a:ext>
                  </a:extLst>
                </a:gridCol>
                <a:gridCol w="1889760">
                  <a:extLst>
                    <a:ext uri="{9D8B030D-6E8A-4147-A177-3AD203B41FA5}">
                      <a16:colId xmlns:a16="http://schemas.microsoft.com/office/drawing/2014/main" xmlns="" val="3560652250"/>
                    </a:ext>
                  </a:extLst>
                </a:gridCol>
                <a:gridCol w="1396503">
                  <a:extLst>
                    <a:ext uri="{9D8B030D-6E8A-4147-A177-3AD203B41FA5}">
                      <a16:colId xmlns:a16="http://schemas.microsoft.com/office/drawing/2014/main" xmlns="" val="1052738439"/>
                    </a:ext>
                  </a:extLst>
                </a:gridCol>
              </a:tblGrid>
              <a:tr h="12697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Район/городской округ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Число проверок, всего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Проверки,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по </a:t>
                      </a:r>
                      <a:r>
                        <a:rPr lang="ru-RU" sz="1800" dirty="0" smtClean="0">
                          <a:effectLst/>
                        </a:rPr>
                        <a:t>результатам которых </a:t>
                      </a:r>
                      <a:r>
                        <a:rPr lang="ru-RU" sz="1800" dirty="0" smtClean="0">
                          <a:effectLst/>
                        </a:rPr>
                        <a:t>выявлены правонарушения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Доля, %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152453316"/>
                  </a:ext>
                </a:extLst>
              </a:tr>
              <a:tr h="32791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 err="1" smtClean="0">
                          <a:effectLst/>
                        </a:rPr>
                        <a:t>Гагинский</a:t>
                      </a:r>
                      <a:r>
                        <a:rPr lang="ru-RU" sz="1800" b="0" dirty="0" smtClean="0">
                          <a:effectLst/>
                        </a:rPr>
                        <a:t> муниципальный район</a:t>
                      </a:r>
                      <a:endParaRPr lang="ru-RU" sz="1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6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6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100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268423157"/>
                  </a:ext>
                </a:extLst>
              </a:tr>
              <a:tr h="32791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 err="1" smtClean="0">
                          <a:effectLst/>
                        </a:rPr>
                        <a:t>Лукояновский</a:t>
                      </a:r>
                      <a:r>
                        <a:rPr lang="ru-RU" sz="1800" b="0" dirty="0" smtClean="0">
                          <a:effectLst/>
                        </a:rPr>
                        <a:t> муниципальный район</a:t>
                      </a:r>
                      <a:endParaRPr lang="ru-RU" sz="1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6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6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100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615667444"/>
                  </a:ext>
                </a:extLst>
              </a:tr>
              <a:tr h="32791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 err="1" smtClean="0">
                          <a:effectLst/>
                        </a:rPr>
                        <a:t>г.о.г</a:t>
                      </a:r>
                      <a:r>
                        <a:rPr lang="ru-RU" sz="1800" b="0" dirty="0" smtClean="0">
                          <a:effectLst/>
                        </a:rPr>
                        <a:t>. Саров</a:t>
                      </a:r>
                      <a:endParaRPr lang="ru-RU" sz="1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100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237938647"/>
                  </a:ext>
                </a:extLst>
              </a:tr>
              <a:tr h="32791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 err="1" smtClean="0">
                          <a:effectLst/>
                        </a:rPr>
                        <a:t>Ардатовский</a:t>
                      </a:r>
                      <a:r>
                        <a:rPr lang="ru-RU" sz="1800" b="0" dirty="0" smtClean="0">
                          <a:effectLst/>
                        </a:rPr>
                        <a:t> муниципальный район</a:t>
                      </a:r>
                      <a:endParaRPr lang="ru-RU" sz="1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5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4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80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58079158"/>
                  </a:ext>
                </a:extLst>
              </a:tr>
              <a:tr h="32791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 smtClean="0">
                          <a:effectLst/>
                        </a:rPr>
                        <a:t>Городецкий муниципальный район</a:t>
                      </a:r>
                      <a:endParaRPr lang="ru-RU" sz="1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4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3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75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461137415"/>
                  </a:ext>
                </a:extLst>
              </a:tr>
              <a:tr h="32791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 err="1" smtClean="0">
                          <a:effectLst/>
                        </a:rPr>
                        <a:t>Балахнинский</a:t>
                      </a:r>
                      <a:r>
                        <a:rPr lang="ru-RU" sz="1800" b="0" dirty="0" smtClean="0">
                          <a:effectLst/>
                        </a:rPr>
                        <a:t> муниципальный район</a:t>
                      </a:r>
                      <a:endParaRPr lang="ru-RU" sz="1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3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66,7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437625649"/>
                  </a:ext>
                </a:extLst>
              </a:tr>
              <a:tr h="32791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 err="1" smtClean="0">
                          <a:effectLst/>
                        </a:rPr>
                        <a:t>г.о.г</a:t>
                      </a:r>
                      <a:r>
                        <a:rPr lang="ru-RU" sz="1800" b="0" dirty="0" smtClean="0">
                          <a:effectLst/>
                        </a:rPr>
                        <a:t>. Нижний Новгород</a:t>
                      </a:r>
                      <a:endParaRPr lang="ru-RU" sz="1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30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12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40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459696500"/>
                  </a:ext>
                </a:extLst>
              </a:tr>
              <a:tr h="32791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 err="1" smtClean="0">
                          <a:effectLst/>
                        </a:rPr>
                        <a:t>г.о.г</a:t>
                      </a:r>
                      <a:r>
                        <a:rPr lang="ru-RU" sz="1800" b="0" dirty="0" smtClean="0">
                          <a:effectLst/>
                        </a:rPr>
                        <a:t>. Арзамас</a:t>
                      </a:r>
                      <a:endParaRPr lang="ru-RU" sz="1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10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3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30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648131735"/>
                  </a:ext>
                </a:extLst>
              </a:tr>
              <a:tr h="32791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 err="1" smtClean="0">
                          <a:effectLst/>
                        </a:rPr>
                        <a:t>г.о.г</a:t>
                      </a:r>
                      <a:r>
                        <a:rPr lang="ru-RU" sz="1800" b="0" dirty="0" smtClean="0">
                          <a:effectLst/>
                        </a:rPr>
                        <a:t>. Дзержинск</a:t>
                      </a:r>
                      <a:endParaRPr lang="ru-RU" sz="1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31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7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22,6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2437583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53656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Місце для тексту 3"/>
          <p:cNvSpPr>
            <a:spLocks noGrp="1"/>
          </p:cNvSpPr>
          <p:nvPr>
            <p:ph type="body" sz="quarter" idx="10"/>
          </p:nvPr>
        </p:nvSpPr>
        <p:spPr>
          <a:xfrm>
            <a:off x="2754852" y="512763"/>
            <a:ext cx="9106221" cy="433910"/>
          </a:xfrm>
        </p:spPr>
        <p:txBody>
          <a:bodyPr>
            <a:noAutofit/>
          </a:bodyPr>
          <a:lstStyle/>
          <a:p>
            <a:r>
              <a:rPr lang="ru-RU" dirty="0"/>
              <a:t>Результативность мероприятий без взаимодействия с подконтрольными субъектами в разрезе видов контроля</a:t>
            </a:r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6"/>
          </p:nvPr>
        </p:nvSpPr>
        <p:spPr>
          <a:xfrm>
            <a:off x="8824913" y="6308725"/>
            <a:ext cx="2743200" cy="365125"/>
          </a:xfrm>
        </p:spPr>
        <p:txBody>
          <a:bodyPr/>
          <a:lstStyle/>
          <a:p>
            <a:fld id="{7522DB89-B5F3-47BD-AF2C-7776FEA6C3C8}" type="slidenum">
              <a:rPr lang="uk-UA" smtClean="0"/>
              <a:pPr/>
              <a:t>8</a:t>
            </a:fld>
            <a:endParaRPr lang="uk-UA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5069529"/>
              </p:ext>
            </p:extLst>
          </p:nvPr>
        </p:nvGraphicFramePr>
        <p:xfrm>
          <a:off x="2754852" y="1071154"/>
          <a:ext cx="8813261" cy="4580333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2217742">
                  <a:extLst>
                    <a:ext uri="{9D8B030D-6E8A-4147-A177-3AD203B41FA5}">
                      <a16:colId xmlns:a16="http://schemas.microsoft.com/office/drawing/2014/main" xmlns="" val="94761636"/>
                    </a:ext>
                  </a:extLst>
                </a:gridCol>
                <a:gridCol w="1045029">
                  <a:extLst>
                    <a:ext uri="{9D8B030D-6E8A-4147-A177-3AD203B41FA5}">
                      <a16:colId xmlns:a16="http://schemas.microsoft.com/office/drawing/2014/main" xmlns="" val="687639666"/>
                    </a:ext>
                  </a:extLst>
                </a:gridCol>
                <a:gridCol w="1105988">
                  <a:extLst>
                    <a:ext uri="{9D8B030D-6E8A-4147-A177-3AD203B41FA5}">
                      <a16:colId xmlns:a16="http://schemas.microsoft.com/office/drawing/2014/main" xmlns="" val="2276924692"/>
                    </a:ext>
                  </a:extLst>
                </a:gridCol>
                <a:gridCol w="966652">
                  <a:extLst>
                    <a:ext uri="{9D8B030D-6E8A-4147-A177-3AD203B41FA5}">
                      <a16:colId xmlns:a16="http://schemas.microsoft.com/office/drawing/2014/main" xmlns="" val="2522854672"/>
                    </a:ext>
                  </a:extLst>
                </a:gridCol>
                <a:gridCol w="1175657">
                  <a:extLst>
                    <a:ext uri="{9D8B030D-6E8A-4147-A177-3AD203B41FA5}">
                      <a16:colId xmlns:a16="http://schemas.microsoft.com/office/drawing/2014/main" xmlns="" val="3391492596"/>
                    </a:ext>
                  </a:extLst>
                </a:gridCol>
                <a:gridCol w="1254034">
                  <a:extLst>
                    <a:ext uri="{9D8B030D-6E8A-4147-A177-3AD203B41FA5}">
                      <a16:colId xmlns:a16="http://schemas.microsoft.com/office/drawing/2014/main" xmlns="" val="3166105555"/>
                    </a:ext>
                  </a:extLst>
                </a:gridCol>
                <a:gridCol w="1048159">
                  <a:extLst>
                    <a:ext uri="{9D8B030D-6E8A-4147-A177-3AD203B41FA5}">
                      <a16:colId xmlns:a16="http://schemas.microsoft.com/office/drawing/2014/main" xmlns="" val="4287670161"/>
                    </a:ext>
                  </a:extLst>
                </a:gridCol>
              </a:tblGrid>
              <a:tr h="14369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Вид контроля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15" marR="579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Прове-</a:t>
                      </a:r>
                      <a:r>
                        <a:rPr lang="ru-RU" sz="1600" dirty="0" err="1" smtClean="0">
                          <a:effectLst/>
                        </a:rPr>
                        <a:t>дено</a:t>
                      </a:r>
                      <a:r>
                        <a:rPr lang="ru-RU" sz="1600" dirty="0" smtClean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рейдов, </a:t>
                      </a:r>
                      <a:r>
                        <a:rPr lang="ru-RU" sz="1600" dirty="0" smtClean="0">
                          <a:effectLst/>
                        </a:rPr>
                        <a:t>осмотров</a:t>
                      </a:r>
                      <a:r>
                        <a:rPr lang="ru-RU" sz="1600" baseline="0" dirty="0" smtClean="0">
                          <a:effectLst/>
                        </a:rPr>
                        <a:t> </a:t>
                      </a:r>
                      <a:r>
                        <a:rPr lang="ru-RU" sz="1600" dirty="0" smtClean="0">
                          <a:effectLst/>
                        </a:rPr>
                        <a:t>и т.д.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15" marR="579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Выдано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effectLst/>
                        </a:rPr>
                        <a:t>предосте-режений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15" marR="579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Выдано </a:t>
                      </a:r>
                      <a:r>
                        <a:rPr lang="ru-RU" sz="1600" dirty="0" err="1">
                          <a:effectLst/>
                        </a:rPr>
                        <a:t>предпи</a:t>
                      </a:r>
                      <a:r>
                        <a:rPr lang="ru-RU" sz="1600" dirty="0">
                          <a:effectLst/>
                        </a:rPr>
                        <a:t>-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effectLst/>
                        </a:rPr>
                        <a:t>саний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15" marR="579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Решения о внепла-новых проверках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15" marR="579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Направлены материалы </a:t>
                      </a:r>
                      <a:r>
                        <a:rPr lang="ru-RU" sz="1600" dirty="0">
                          <a:effectLst/>
                        </a:rPr>
                        <a:t>для наказаний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15" marR="579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 smtClean="0">
                          <a:effectLst/>
                        </a:rPr>
                        <a:t>Эффек-тивность</a:t>
                      </a:r>
                      <a:r>
                        <a:rPr lang="ru-RU" sz="1600" dirty="0">
                          <a:effectLst/>
                        </a:rPr>
                        <a:t>, %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15" marR="57915" marT="0" marB="0"/>
                </a:tc>
                <a:extLst>
                  <a:ext uri="{0D108BD9-81ED-4DB2-BD59-A6C34878D82A}">
                    <a16:rowId xmlns:a16="http://schemas.microsoft.com/office/drawing/2014/main" xmlns="" val="2505185987"/>
                  </a:ext>
                </a:extLst>
              </a:tr>
              <a:tr h="22774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Земельный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15" marR="579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6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15" marR="579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4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15" marR="579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15" marR="579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15" marR="579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15" marR="579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100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15" marR="57915" marT="0" marB="0"/>
                </a:tc>
                <a:extLst>
                  <a:ext uri="{0D108BD9-81ED-4DB2-BD59-A6C34878D82A}">
                    <a16:rowId xmlns:a16="http://schemas.microsoft.com/office/drawing/2014/main" xmlns="" val="4069749938"/>
                  </a:ext>
                </a:extLst>
              </a:tr>
              <a:tr h="8975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В сфере </a:t>
                      </a:r>
                      <a:r>
                        <a:rPr lang="ru-RU" sz="1600" dirty="0" smtClean="0">
                          <a:effectLst/>
                        </a:rPr>
                        <a:t>благоустройства, чистоты </a:t>
                      </a:r>
                      <a:r>
                        <a:rPr lang="ru-RU" sz="1600" dirty="0">
                          <a:effectLst/>
                        </a:rPr>
                        <a:t>и порядка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15" marR="579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344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15" marR="579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111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15" marR="579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133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15" marR="579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0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15" marR="579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68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15" marR="579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90,7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15" marR="57915" marT="0" marB="0"/>
                </a:tc>
                <a:extLst>
                  <a:ext uri="{0D108BD9-81ED-4DB2-BD59-A6C34878D82A}">
                    <a16:rowId xmlns:a16="http://schemas.microsoft.com/office/drawing/2014/main" xmlns="" val="3942836199"/>
                  </a:ext>
                </a:extLst>
              </a:tr>
              <a:tr h="22774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Жилищный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15" marR="579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74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15" marR="579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6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15" marR="579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3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15" marR="579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29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15" marR="579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15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15" marR="579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71,6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15" marR="57915" marT="0" marB="0"/>
                </a:tc>
                <a:extLst>
                  <a:ext uri="{0D108BD9-81ED-4DB2-BD59-A6C34878D82A}">
                    <a16:rowId xmlns:a16="http://schemas.microsoft.com/office/drawing/2014/main" xmlns="" val="2824553785"/>
                  </a:ext>
                </a:extLst>
              </a:tr>
              <a:tr h="22774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Торговый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15" marR="579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113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15" marR="579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5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15" marR="579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15" marR="579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15" marR="579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68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15" marR="579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64,6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15" marR="57915" marT="0" marB="0"/>
                </a:tc>
                <a:extLst>
                  <a:ext uri="{0D108BD9-81ED-4DB2-BD59-A6C34878D82A}">
                    <a16:rowId xmlns:a16="http://schemas.microsoft.com/office/drawing/2014/main" xmlns="" val="2430389379"/>
                  </a:ext>
                </a:extLst>
              </a:tr>
              <a:tr h="2758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За сохранностью дорог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15" marR="579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46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15" marR="579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4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15" marR="579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15" marR="579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15" marR="579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15" marR="579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10,9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15" marR="57915" marT="0" marB="0"/>
                </a:tc>
                <a:extLst>
                  <a:ext uri="{0D108BD9-81ED-4DB2-BD59-A6C34878D82A}">
                    <a16:rowId xmlns:a16="http://schemas.microsoft.com/office/drawing/2014/main" xmlns="" val="1769724980"/>
                  </a:ext>
                </a:extLst>
              </a:tr>
              <a:tr h="22774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Продажа алкоголя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15" marR="579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49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15" marR="579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15" marR="579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15" marR="579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15" marR="579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0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15" marR="579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2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15" marR="57915" marT="0" marB="0"/>
                </a:tc>
                <a:extLst>
                  <a:ext uri="{0D108BD9-81ED-4DB2-BD59-A6C34878D82A}">
                    <a16:rowId xmlns:a16="http://schemas.microsoft.com/office/drawing/2014/main" xmlns="" val="2745222451"/>
                  </a:ext>
                </a:extLst>
              </a:tr>
              <a:tr h="5634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Иные (регулярные перевозки, реклама)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15" marR="579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7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15" marR="579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15" marR="579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15" marR="579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15" marR="579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0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15" marR="579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28,6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15" marR="57915" marT="0" marB="0"/>
                </a:tc>
                <a:extLst>
                  <a:ext uri="{0D108BD9-81ED-4DB2-BD59-A6C34878D82A}">
                    <a16:rowId xmlns:a16="http://schemas.microsoft.com/office/drawing/2014/main" xmlns="" val="3687777677"/>
                  </a:ext>
                </a:extLst>
              </a:tr>
              <a:tr h="22774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Всего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15" marR="579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639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15" marR="579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133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15" marR="579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137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15" marR="579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29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15" marR="579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153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15" marR="579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70,7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15" marR="57915" marT="0" marB="0"/>
                </a:tc>
                <a:extLst>
                  <a:ext uri="{0D108BD9-81ED-4DB2-BD59-A6C34878D82A}">
                    <a16:rowId xmlns:a16="http://schemas.microsoft.com/office/drawing/2014/main" xmlns="" val="38362002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9984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Місце для тексту 3"/>
          <p:cNvSpPr>
            <a:spLocks noGrp="1"/>
          </p:cNvSpPr>
          <p:nvPr>
            <p:ph type="body" sz="quarter" idx="10"/>
          </p:nvPr>
        </p:nvSpPr>
        <p:spPr>
          <a:xfrm>
            <a:off x="2754852" y="512762"/>
            <a:ext cx="9106221" cy="828357"/>
          </a:xfrm>
        </p:spPr>
        <p:txBody>
          <a:bodyPr>
            <a:noAutofit/>
          </a:bodyPr>
          <a:lstStyle/>
          <a:p>
            <a:r>
              <a:rPr lang="ru-RU" dirty="0"/>
              <a:t>Результативность мероприятий без взаимодействия с подконтрольными субъектами в разрезе районов/городских округов</a:t>
            </a:r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6"/>
          </p:nvPr>
        </p:nvSpPr>
        <p:spPr>
          <a:xfrm>
            <a:off x="8824913" y="6308725"/>
            <a:ext cx="2743200" cy="365125"/>
          </a:xfrm>
        </p:spPr>
        <p:txBody>
          <a:bodyPr/>
          <a:lstStyle/>
          <a:p>
            <a:fld id="{7522DB89-B5F3-47BD-AF2C-7776FEA6C3C8}" type="slidenum">
              <a:rPr lang="uk-UA" smtClean="0"/>
              <a:pPr/>
              <a:t>9</a:t>
            </a:fld>
            <a:endParaRPr lang="uk-UA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1817709"/>
              </p:ext>
            </p:extLst>
          </p:nvPr>
        </p:nvGraphicFramePr>
        <p:xfrm>
          <a:off x="2754852" y="1532711"/>
          <a:ext cx="8813262" cy="4101084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3001514">
                  <a:extLst>
                    <a:ext uri="{9D8B030D-6E8A-4147-A177-3AD203B41FA5}">
                      <a16:colId xmlns:a16="http://schemas.microsoft.com/office/drawing/2014/main" xmlns="" val="862385162"/>
                    </a:ext>
                  </a:extLst>
                </a:gridCol>
                <a:gridCol w="2002971">
                  <a:extLst>
                    <a:ext uri="{9D8B030D-6E8A-4147-A177-3AD203B41FA5}">
                      <a16:colId xmlns:a16="http://schemas.microsoft.com/office/drawing/2014/main" xmlns="" val="798642078"/>
                    </a:ext>
                  </a:extLst>
                </a:gridCol>
                <a:gridCol w="1881052">
                  <a:extLst>
                    <a:ext uri="{9D8B030D-6E8A-4147-A177-3AD203B41FA5}">
                      <a16:colId xmlns:a16="http://schemas.microsoft.com/office/drawing/2014/main" xmlns="" val="2348752302"/>
                    </a:ext>
                  </a:extLst>
                </a:gridCol>
                <a:gridCol w="1927725">
                  <a:extLst>
                    <a:ext uri="{9D8B030D-6E8A-4147-A177-3AD203B41FA5}">
                      <a16:colId xmlns:a16="http://schemas.microsoft.com/office/drawing/2014/main" xmlns="" val="1073888674"/>
                    </a:ext>
                  </a:extLst>
                </a:gridCol>
              </a:tblGrid>
              <a:tr h="93771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Район/городской округ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Число рейдов, обследований, мониторингов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Количество мер реагирования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Результативность</a:t>
                      </a:r>
                      <a:r>
                        <a:rPr lang="ru-RU" sz="1800" dirty="0">
                          <a:effectLst/>
                        </a:rPr>
                        <a:t>, %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723604889"/>
                  </a:ext>
                </a:extLst>
              </a:tr>
              <a:tr h="31257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effectLst/>
                        </a:rPr>
                        <a:t>Дивеевский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6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600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03732724"/>
                  </a:ext>
                </a:extLst>
              </a:tr>
              <a:tr h="31257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Лукояновский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14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22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157,1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174400945"/>
                  </a:ext>
                </a:extLst>
              </a:tr>
              <a:tr h="31257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Балахнинский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115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156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135,7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877173690"/>
                  </a:ext>
                </a:extLst>
              </a:tr>
              <a:tr h="31257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Кстовский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53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62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117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186927219"/>
                  </a:ext>
                </a:extLst>
              </a:tr>
              <a:tr h="31257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г.о.Кулебаки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109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118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108,3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977496110"/>
                  </a:ext>
                </a:extLst>
              </a:tr>
              <a:tr h="31257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Г.о.Дзержинск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29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29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100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317868682"/>
                  </a:ext>
                </a:extLst>
              </a:tr>
              <a:tr h="31257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Богородский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10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4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40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4128919748"/>
                  </a:ext>
                </a:extLst>
              </a:tr>
              <a:tr h="31257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г.о.Арзамас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136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52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38,2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450022375"/>
                  </a:ext>
                </a:extLst>
              </a:tr>
              <a:tr h="31257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Сосновский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6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2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33,3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4281814408"/>
                  </a:ext>
                </a:extLst>
              </a:tr>
              <a:tr h="31257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Г.о.Чкаловск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3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33,3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597394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81036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кст">
      <a:dk1>
        <a:srgbClr val="000000"/>
      </a:dk1>
      <a:lt1>
        <a:sysClr val="window" lastClr="FFFFFF"/>
      </a:lt1>
      <a:dk2>
        <a:srgbClr val="262626"/>
      </a:dk2>
      <a:lt2>
        <a:srgbClr val="FFFFFF"/>
      </a:lt2>
      <a:accent1>
        <a:srgbClr val="C79478"/>
      </a:accent1>
      <a:accent2>
        <a:srgbClr val="ED7D31"/>
      </a:accent2>
      <a:accent3>
        <a:srgbClr val="A5A5A5"/>
      </a:accent3>
      <a:accent4>
        <a:srgbClr val="757070"/>
      </a:accent4>
      <a:accent5>
        <a:srgbClr val="F4B183"/>
      </a:accent5>
      <a:accent6>
        <a:srgbClr val="FFC000"/>
      </a:accent6>
      <a:hlink>
        <a:srgbClr val="3A3838"/>
      </a:hlink>
      <a:folHlink>
        <a:srgbClr val="E7E6E6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5805</TotalTime>
  <Words>486</Words>
  <Application>Microsoft Office PowerPoint</Application>
  <PresentationFormat>Произвольный</PresentationFormat>
  <Paragraphs>276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Об эффективности муниципального контроля в Нижегородской области  Докладчик: заместитель министра экономического развития и инвестиций Нижегородской области Алевтина Евгеньевна Еремина  26 апреля 2019 года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Милян Христина</dc:creator>
  <cp:lastModifiedBy>Ирина Е. Ноздрачева</cp:lastModifiedBy>
  <cp:revision>717</cp:revision>
  <cp:lastPrinted>2018-12-26T06:26:45Z</cp:lastPrinted>
  <dcterms:created xsi:type="dcterms:W3CDTF">2017-12-04T11:28:17Z</dcterms:created>
  <dcterms:modified xsi:type="dcterms:W3CDTF">2019-04-29T08:37:47Z</dcterms:modified>
</cp:coreProperties>
</file>