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30" r:id="rId2"/>
    <p:sldId id="323" r:id="rId3"/>
    <p:sldId id="324" r:id="rId4"/>
    <p:sldId id="325" r:id="rId5"/>
    <p:sldId id="326" r:id="rId6"/>
    <p:sldId id="327" r:id="rId7"/>
    <p:sldId id="328" r:id="rId8"/>
    <p:sldId id="331" r:id="rId9"/>
    <p:sldId id="332" r:id="rId10"/>
    <p:sldId id="333" r:id="rId11"/>
    <p:sldId id="334" r:id="rId12"/>
    <p:sldId id="335" r:id="rId13"/>
    <p:sldId id="336" r:id="rId14"/>
    <p:sldId id="337" r:id="rId15"/>
  </p:sldIdLst>
  <p:sldSz cx="12192000" cy="6858000"/>
  <p:notesSz cx="6797675" cy="992822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1459" userDrawn="1">
          <p15:clr>
            <a:srgbClr val="A4A3A4"/>
          </p15:clr>
        </p15:guide>
        <p15:guide id="2" pos="2343" userDrawn="1">
          <p15:clr>
            <a:srgbClr val="A4A3A4"/>
          </p15:clr>
        </p15:guide>
        <p15:guide id="3" orient="horz" pos="1616" userDrawn="1">
          <p15:clr>
            <a:srgbClr val="A4A3A4"/>
          </p15:clr>
        </p15:guide>
        <p15:guide id="4" orient="horz" pos="3657" userDrawn="1">
          <p15:clr>
            <a:srgbClr val="A4A3A4"/>
          </p15:clr>
        </p15:guide>
        <p15:guide id="5" pos="29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9478"/>
    <a:srgbClr val="6B6666"/>
    <a:srgbClr val="04647A"/>
    <a:srgbClr val="04A49C"/>
    <a:srgbClr val="D4022F"/>
    <a:srgbClr val="FCAF01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75" autoAdjust="0"/>
    <p:restoredTop sz="94273" autoAdjust="0"/>
  </p:normalViewPr>
  <p:slideViewPr>
    <p:cSldViewPr snapToGrid="0" showGuides="1">
      <p:cViewPr varScale="1">
        <p:scale>
          <a:sx n="63" d="100"/>
          <a:sy n="63" d="100"/>
        </p:scale>
        <p:origin x="-108" y="-1092"/>
      </p:cViewPr>
      <p:guideLst>
        <p:guide orient="horz" pos="1616"/>
        <p:guide orient="horz" pos="3657"/>
        <p:guide pos="1459"/>
        <p:guide pos="2343"/>
        <p:guide pos="29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4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5659" cy="498135"/>
          </a:xfrm>
          <a:prstGeom prst="rect">
            <a:avLst/>
          </a:prstGeom>
        </p:spPr>
        <p:txBody>
          <a:bodyPr vert="horz" lIns="91730" tIns="45865" rIns="91730" bIns="45865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50450" y="1"/>
            <a:ext cx="2945659" cy="498135"/>
          </a:xfrm>
          <a:prstGeom prst="rect">
            <a:avLst/>
          </a:prstGeom>
        </p:spPr>
        <p:txBody>
          <a:bodyPr vert="horz" lIns="91730" tIns="45865" rIns="91730" bIns="45865" rtlCol="0"/>
          <a:lstStyle>
            <a:lvl1pPr algn="r">
              <a:defRPr sz="1200"/>
            </a:lvl1pPr>
          </a:lstStyle>
          <a:p>
            <a:fld id="{95FB72B6-7BF7-4AC0-B4B8-5A46DDD26075}" type="datetimeFigureOut">
              <a:rPr lang="uk-UA" smtClean="0"/>
              <a:t>25.03.2019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6" y="9430092"/>
            <a:ext cx="2945659" cy="498134"/>
          </a:xfrm>
          <a:prstGeom prst="rect">
            <a:avLst/>
          </a:prstGeom>
        </p:spPr>
        <p:txBody>
          <a:bodyPr vert="horz" lIns="91730" tIns="45865" rIns="91730" bIns="45865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50450" y="9430092"/>
            <a:ext cx="2945659" cy="498134"/>
          </a:xfrm>
          <a:prstGeom prst="rect">
            <a:avLst/>
          </a:prstGeom>
        </p:spPr>
        <p:txBody>
          <a:bodyPr vert="horz" lIns="91730" tIns="45865" rIns="91730" bIns="45865" rtlCol="0" anchor="b"/>
          <a:lstStyle>
            <a:lvl1pPr algn="r">
              <a:defRPr sz="1200"/>
            </a:lvl1pPr>
          </a:lstStyle>
          <a:p>
            <a:fld id="{A0D5861D-8ED1-40FE-84F8-F6427908C9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8040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5659" cy="498135"/>
          </a:xfrm>
          <a:prstGeom prst="rect">
            <a:avLst/>
          </a:prstGeom>
        </p:spPr>
        <p:txBody>
          <a:bodyPr vert="horz" lIns="91730" tIns="45865" rIns="91730" bIns="45865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50" y="1"/>
            <a:ext cx="2945659" cy="498135"/>
          </a:xfrm>
          <a:prstGeom prst="rect">
            <a:avLst/>
          </a:prstGeom>
        </p:spPr>
        <p:txBody>
          <a:bodyPr vert="horz" lIns="91730" tIns="45865" rIns="91730" bIns="45865" rtlCol="0"/>
          <a:lstStyle>
            <a:lvl1pPr algn="r">
              <a:defRPr sz="1200"/>
            </a:lvl1pPr>
          </a:lstStyle>
          <a:p>
            <a:fld id="{ABE620D2-1403-47F6-B845-0760E6FC12FF}" type="datetimeFigureOut">
              <a:rPr lang="uk-UA" smtClean="0"/>
              <a:t>25.03.2019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30" tIns="45865" rIns="91730" bIns="45865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730" tIns="45865" rIns="91730" bIns="45865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6" y="9430092"/>
            <a:ext cx="2945659" cy="498134"/>
          </a:xfrm>
          <a:prstGeom prst="rect">
            <a:avLst/>
          </a:prstGeom>
        </p:spPr>
        <p:txBody>
          <a:bodyPr vert="horz" lIns="91730" tIns="45865" rIns="91730" bIns="45865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50" y="9430092"/>
            <a:ext cx="2945659" cy="498134"/>
          </a:xfrm>
          <a:prstGeom prst="rect">
            <a:avLst/>
          </a:prstGeom>
        </p:spPr>
        <p:txBody>
          <a:bodyPr vert="horz" lIns="91730" tIns="45865" rIns="91730" bIns="45865" rtlCol="0" anchor="b"/>
          <a:lstStyle>
            <a:lvl1pPr algn="r">
              <a:defRPr sz="1200"/>
            </a:lvl1pPr>
          </a:lstStyle>
          <a:p>
            <a:fld id="{382FC5A1-370A-4070-9B44-831BF55773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186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 userDrawn="1"/>
        </p:nvSpPr>
        <p:spPr>
          <a:xfrm>
            <a:off x="8804159" y="5598160"/>
            <a:ext cx="2118049" cy="12598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87375" y="3350703"/>
            <a:ext cx="7264400" cy="1143317"/>
          </a:xfrm>
        </p:spPr>
        <p:txBody>
          <a:bodyPr anchor="ctr">
            <a:normAutofit/>
          </a:bodyPr>
          <a:lstStyle>
            <a:lvl1pPr algn="l">
              <a:defRPr sz="4400" b="1">
                <a:latin typeface="+mn-lt"/>
              </a:defRPr>
            </a:lvl1pPr>
          </a:lstStyle>
          <a:p>
            <a:r>
              <a:rPr lang="uk-UA" dirty="0"/>
              <a:t>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87375" y="4360393"/>
            <a:ext cx="724408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3" t="1" b="28299"/>
          <a:stretch/>
        </p:blipFill>
        <p:spPr>
          <a:xfrm>
            <a:off x="8789436" y="0"/>
            <a:ext cx="2136593" cy="4917233"/>
          </a:xfrm>
          <a:prstGeom prst="rect">
            <a:avLst/>
          </a:prstGeom>
        </p:spPr>
      </p:pic>
      <p:sp>
        <p:nvSpPr>
          <p:cNvPr id="8" name="Прямокутник 7"/>
          <p:cNvSpPr/>
          <p:nvPr userDrawn="1"/>
        </p:nvSpPr>
        <p:spPr>
          <a:xfrm>
            <a:off x="8966719" y="0"/>
            <a:ext cx="2118049" cy="4917233"/>
          </a:xfrm>
          <a:prstGeom prst="rect">
            <a:avLst/>
          </a:prstGeom>
          <a:solidFill>
            <a:srgbClr val="C79478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8966719" y="5598160"/>
            <a:ext cx="2118049" cy="125984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917876"/>
            <a:ext cx="1399754" cy="206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5970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370" userDrawn="1">
          <p15:clr>
            <a:srgbClr val="FBAE40"/>
          </p15:clr>
        </p15:guide>
        <p15:guide id="2" orient="horz" pos="323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1" y="5994400"/>
            <a:ext cx="2448768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479113"/>
            <a:ext cx="1399754" cy="2066546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87375" y="2589005"/>
            <a:ext cx="3811005" cy="1143317"/>
          </a:xfrm>
        </p:spPr>
        <p:txBody>
          <a:bodyPr anchor="ctr">
            <a:normAutofit/>
          </a:bodyPr>
          <a:lstStyle>
            <a:lvl1pPr algn="l">
              <a:defRPr sz="2800" b="1">
                <a:latin typeface="+mn-lt"/>
              </a:defRPr>
            </a:lvl1pPr>
          </a:lstStyle>
          <a:p>
            <a:r>
              <a:rPr lang="uk-UA" dirty="0"/>
              <a:t>Заголовок</a:t>
            </a:r>
          </a:p>
        </p:txBody>
      </p:sp>
      <p:sp>
        <p:nvSpPr>
          <p:cNvPr id="21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344570" y="2464376"/>
            <a:ext cx="6223543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 hasCustomPrompt="1"/>
          </p:nvPr>
        </p:nvSpPr>
        <p:spPr>
          <a:xfrm>
            <a:off x="5335267" y="1157468"/>
            <a:ext cx="6232846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uk-UA" dirty="0"/>
              <a:t>Заголовок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 hasCustomPrompt="1"/>
          </p:nvPr>
        </p:nvSpPr>
        <p:spPr>
          <a:xfrm>
            <a:off x="5348288" y="3298825"/>
            <a:ext cx="6219825" cy="30099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uk-UA" dirty="0" err="1"/>
              <a:t>Диаграмма</a:t>
            </a:r>
            <a:endParaRPr lang="uk-UA" dirty="0"/>
          </a:p>
        </p:txBody>
      </p:sp>
      <p:sp>
        <p:nvSpPr>
          <p:cNvPr id="26" name="Місце для тексту 25"/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884738"/>
            <a:ext cx="3857303" cy="1423987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dirty="0"/>
              <a:t>Министерство экономического развития и инвестиций Нижегородской области</a:t>
            </a:r>
            <a:endParaRPr lang="uk-UA" dirty="0"/>
          </a:p>
        </p:txBody>
      </p:sp>
      <p:sp>
        <p:nvSpPr>
          <p:cNvPr id="10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593088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370">
          <p15:clr>
            <a:srgbClr val="FBAE40"/>
          </p15:clr>
        </p15:guide>
        <p15:guide id="2" orient="horz" pos="3974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pos="728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1" y="5994400"/>
            <a:ext cx="2448768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/>
        </p:blipFill>
        <p:spPr>
          <a:xfrm>
            <a:off x="8745219" y="5197854"/>
            <a:ext cx="1399754" cy="1538226"/>
          </a:xfrm>
          <a:prstGeom prst="rect">
            <a:avLst/>
          </a:prstGeom>
        </p:spPr>
      </p:pic>
      <p:sp>
        <p:nvSpPr>
          <p:cNvPr id="10" name="Прямокутник 9"/>
          <p:cNvSpPr/>
          <p:nvPr userDrawn="1"/>
        </p:nvSpPr>
        <p:spPr>
          <a:xfrm>
            <a:off x="10052304" y="5357714"/>
            <a:ext cx="1045938" cy="48422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/>
        </p:blipFill>
        <p:spPr>
          <a:xfrm>
            <a:off x="10055089" y="5486401"/>
            <a:ext cx="1021884" cy="498552"/>
          </a:xfrm>
          <a:prstGeom prst="rect">
            <a:avLst/>
          </a:prstGeom>
        </p:spPr>
      </p:pic>
      <p:sp>
        <p:nvSpPr>
          <p:cNvPr id="21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12702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 xmlns="">
        <p15:guide id="1" pos="370">
          <p15:clr>
            <a:srgbClr val="FBAE40"/>
          </p15:clr>
        </p15:guide>
        <p15:guide id="2" pos="7310">
          <p15:clr>
            <a:srgbClr val="FBAE40"/>
          </p15:clr>
        </p15:guide>
        <p15:guide id="3" orient="horz" pos="323">
          <p15:clr>
            <a:srgbClr val="FBAE40"/>
          </p15:clr>
        </p15:guide>
        <p15:guide id="4" orient="horz" pos="397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2DB89-B5F3-47BD-AF2C-7776FEA6C3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122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consultantplus://offline/ref=F3F1E2776EA3AD3CF1FB187ABFF6B33DCA2FCA7D23A3CD5F2F59E2764F6936A1D98125FBF5556A9303708089B839BEE35263FF12C0589D9CE4h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473C347F9A3FDCEBCE44469F36B7A2F5DB09FFA50B05730B9DA16D02466019F395DE0D3CF216D6D4FC266C13AYBq2N" TargetMode="External"/><Relationship Id="rId2" Type="http://schemas.openxmlformats.org/officeDocument/2006/relationships/hyperlink" Target="consultantplus://offline/ref=C473C347F9A3FDCEBCE44469F36B7A2F56BA90F755BA0A3AB1831AD223695E882C14B4DECD29736E468835856EB6B0EC15BC885905D737Y1q6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5991" y="2915465"/>
            <a:ext cx="8584223" cy="3444020"/>
          </a:xfr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конференция </a:t>
            </a:r>
            <a:r>
              <a:rPr lang="ru-RU" sz="4000" dirty="0" smtClean="0">
                <a:solidFill>
                  <a:schemeClr val="tx2"/>
                </a:solidFill>
              </a:rPr>
              <a:t>«</a:t>
            </a:r>
            <a:r>
              <a:rPr lang="ru-RU" sz="4000" dirty="0" smtClean="0"/>
              <a:t>О контрольно-надзорной деятельности, проводимой в отношении субъектов малого и среднего предпринимательства</a:t>
            </a:r>
            <a:r>
              <a:rPr lang="ru-RU" sz="4000" dirty="0" smtClean="0">
                <a:solidFill>
                  <a:schemeClr val="tx2"/>
                </a:solidFill>
              </a:rPr>
              <a:t>»</a:t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/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en-US" sz="1800" dirty="0" smtClean="0">
                <a:solidFill>
                  <a:schemeClr val="tx2"/>
                </a:solidFill>
              </a:rPr>
              <a:t/>
            </a:r>
            <a:br>
              <a:rPr lang="en-US" sz="1800" dirty="0" smtClean="0">
                <a:solidFill>
                  <a:schemeClr val="tx2"/>
                </a:solidFill>
              </a:rPr>
            </a:br>
            <a:r>
              <a:rPr lang="ru-RU" sz="2400" smtClean="0"/>
              <a:t>г.о.г.Чкаловск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485962" y="5089081"/>
            <a:ext cx="103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B6666"/>
                </a:solidFill>
              </a:rPr>
              <a:t>2019 </a:t>
            </a:r>
            <a:r>
              <a:rPr lang="ru-RU" b="1" dirty="0">
                <a:solidFill>
                  <a:srgbClr val="6B6666"/>
                </a:solidFill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77144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10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069138"/>
              </p:ext>
            </p:extLst>
          </p:nvPr>
        </p:nvGraphicFramePr>
        <p:xfrm>
          <a:off x="3054458" y="1340485"/>
          <a:ext cx="8732158" cy="4968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32158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685411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20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 контроль /надзор - виды и НПА (кр</a:t>
                      </a:r>
                      <a:r>
                        <a:rPr lang="ru-RU" sz="2000" b="0" i="0" u="sng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итерии и периодичность)</a:t>
                      </a:r>
                      <a:endParaRPr lang="en-US" sz="2000" b="0" i="0" u="sng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Земельный надзор, осуществляемый </a:t>
                      </a:r>
                      <a:r>
                        <a:rPr lang="ru-RU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Россельхознадзором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(постановление Правительства РФ от 08.09.2017 №1084).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Надзор в области обращения с отходами (постановление Правительства РФ  от 27.07.2017 №886).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области охраны атмосферного воздуха  (постановление Правительства РФ от 27.07.2017 №886).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области использования и охраны водных  объектов            (постановление Правительства РФ от 27.07.2017 №886). 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за соблюдением требований к  обращению  </a:t>
                      </a:r>
                      <a:r>
                        <a:rPr lang="ru-RU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озоноразрушающих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веществ  (постановление  Правительства РФ  от 27.07.2017 №886).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сфере обращения лекарственных средств (постановление  Правительства РФ  от 31.07.2017 №907).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сфере обращения  лекарственных средств для ветеринарного применения (постановление Правительства РФ от 23.10.2017 №1286).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2000" b="0" i="0" u="sng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643334" y="254958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4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0" r="20605"/>
          <a:stretch/>
        </p:blipFill>
        <p:spPr>
          <a:xfrm>
            <a:off x="289711" y="3455303"/>
            <a:ext cx="2304000" cy="340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6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11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108442"/>
              </p:ext>
            </p:extLst>
          </p:nvPr>
        </p:nvGraphicFramePr>
        <p:xfrm>
          <a:off x="3174020" y="1549027"/>
          <a:ext cx="8713180" cy="441286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13180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412861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20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 контроль /надзор - виды и НПА (кр</a:t>
                      </a:r>
                      <a:r>
                        <a:rPr lang="ru-RU" sz="2000" b="0" i="0" u="sng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итерии и периодичность)</a:t>
                      </a:r>
                      <a:endParaRPr lang="en-US" sz="2000" b="0" i="0" u="sng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Метрологический надзор  (постановление Правительства РФ от 26.12.2017 №1643).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Контроль (надзор) в сфере миграции  (постановление Правительства РФ           от 27.12.2017 №1668).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Надзор в области безопасности дорожного движения (постановление  Правительства РФ от 17.02.2018 №172).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Транспортный надзор, в том   числе  в  отношении   отдельных   видов   транспорта (постановление   Правительства РФ от 17.02.2018 №173);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Контроль (надзор) за обеспечением  транспортной  безопасности (постановление Правительства РФ от 17.02.2018 №173).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Контроль за соблюдением антимонопольного законодательства       Российской Федерации (постановление  Правительства РФ от 01.03.2018 №213).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641627" y="245905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5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61" y="3874883"/>
            <a:ext cx="2219042" cy="166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12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09906"/>
              </p:ext>
            </p:extLst>
          </p:nvPr>
        </p:nvGraphicFramePr>
        <p:xfrm>
          <a:off x="3164967" y="1630509"/>
          <a:ext cx="8703945" cy="467821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03945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678216">
                <a:tc>
                  <a:txBody>
                    <a:bodyPr/>
                    <a:lstStyle/>
                    <a:p>
                      <a:r>
                        <a:rPr lang="ru-RU" sz="20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Региональный контроль (надзор) 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Экологический надзор (постановление Правительства РФ от 22.11.2017 №1410).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Ветеринарный надзор (постановление Правительства Нижегородской   области от 27.11.2018 №796).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Жилищный надзор (постановление Правительства Нижегородской области     от 23.11.2018 №775).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Лицензионный контроль в сфере осуществления деятельности по   управлению многоквартирными домами (постановление Правительства Нижегородской области от 23.11.2018  №784).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Региональный контроль (надзор) в области розничной продажи       алкогольной и спиртосодержащей продукции (Федеральный закон от 22.11.1995 №171-ФЗ, плановые проверки отменены).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20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625227" y="26401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</a:t>
            </a:r>
            <a:r>
              <a:rPr lang="ru-RU" sz="1600" b="0" i="1" dirty="0"/>
              <a:t>6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1951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1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13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66498"/>
              </p:ext>
            </p:extLst>
          </p:nvPr>
        </p:nvGraphicFramePr>
        <p:xfrm>
          <a:off x="3164967" y="1630509"/>
          <a:ext cx="8685657" cy="467821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85657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678216">
                <a:tc>
                  <a:txBody>
                    <a:bodyPr/>
                    <a:lstStyle/>
                    <a:p>
                      <a:r>
                        <a:rPr lang="ru-RU" sz="20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Региональный контроль (надзор) 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Строительный надзор (постановление Правительства Российской Федерации от 01.02.2006 №54)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области защиты населения и территорий от чрезвычайных     ситуаций природного и техногенного характера (постановление     Правительства Нижегородской области от 31.10.2018 №724).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(надзор) в области регулируемых государством цен (тарифов),            в том числе в том числе за соблюдением предельных размеров платы за проведение технического осмотра транспортных средств (постановление Правительства Нижегородской области от 23.11.2018 №778).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за обеспечением сохранности автомобильных дорог              регионального и межмуниципального значений (постановление Правительства Нижегородской области от 29.11.2018 №809).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20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643334" y="26401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7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29" y="3161685"/>
            <a:ext cx="1397834" cy="26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7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14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433858" y="1107712"/>
            <a:ext cx="9642956" cy="424732"/>
          </a:xfrm>
        </p:spPr>
        <p:txBody>
          <a:bodyPr wrap="square">
            <a:spAutoFit/>
          </a:bodyPr>
          <a:lstStyle/>
          <a:p>
            <a:r>
              <a:rPr lang="ru-RU" sz="2400" dirty="0"/>
              <a:t>Источники информации по КНД</a:t>
            </a:r>
            <a:endParaRPr lang="ru-RU" sz="2400" dirty="0">
              <a:effectLst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902509"/>
              </p:ext>
            </p:extLst>
          </p:nvPr>
        </p:nvGraphicFramePr>
        <p:xfrm>
          <a:off x="3282662" y="2297479"/>
          <a:ext cx="8419811" cy="30503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419811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3050376">
                <a:tc>
                  <a:txBody>
                    <a:bodyPr/>
                    <a:lstStyle/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Сайт Правительства Нижегородской области</a:t>
                      </a:r>
                      <a:r>
                        <a:rPr lang="ru-RU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https://www.government-nnov.ru/KND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1000" b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Сайты контрольно-надзорных органов (в том числе приказы о распределении подконтрольных субъектов (объектов) по категориям риска /классам опасности) и ОМСУ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1000" b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Сайт прокуратуры Нижегородской области  - сводный план проверок                на 2019 год</a:t>
                      </a:r>
                      <a:r>
                        <a:rPr lang="ru-RU" sz="2000" b="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0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http://proc-nn.ru/ru/15/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20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60" y="3132499"/>
            <a:ext cx="2221320" cy="26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746314"/>
            <a:ext cx="9642956" cy="615553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Реформа контрольно-надзорной деятельности (КНД</a:t>
            </a:r>
            <a:r>
              <a:rPr lang="ru-RU" sz="2400" dirty="0" smtClean="0"/>
              <a:t>)</a:t>
            </a:r>
            <a:endParaRPr lang="en-US" sz="2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0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22DB89-B5F3-47BD-AF2C-7776FEA6C3C8}" type="slidenum">
              <a:rPr lang="uk-UA" smtClean="0"/>
              <a:pPr/>
              <a:t>2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912057"/>
              </p:ext>
            </p:extLst>
          </p:nvPr>
        </p:nvGraphicFramePr>
        <p:xfrm>
          <a:off x="3187337" y="1380447"/>
          <a:ext cx="8020593" cy="58438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20593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2938444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Координатор в Нижегородской области -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министерство экономического развития и инвестиций</a:t>
                      </a:r>
                      <a:r>
                        <a:rPr lang="en-US" sz="2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4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Цели реформы:</a:t>
                      </a:r>
                      <a:endParaRPr lang="en-US" sz="24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снижение административной нагрузки на бизнес</a:t>
                      </a:r>
                      <a:r>
                        <a:rPr lang="en-US" sz="24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1500" b="0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недопущение или снижение ущерба охраняемым законом ценностям (жизни и здоровью граждан; окружающей среде; экономике; объектам культурного наследия и т.п.; материальный ущерб)</a:t>
                      </a:r>
                      <a:r>
                        <a:rPr lang="en-US" sz="24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b="0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 smtClean="0">
                        <a:effectLst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2400" b="0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  <a:tr h="1363262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ru-RU" sz="2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26561049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347"/>
          <a:stretch/>
        </p:blipFill>
        <p:spPr>
          <a:xfrm>
            <a:off x="0" y="3342945"/>
            <a:ext cx="2484000" cy="246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2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477506"/>
            <a:ext cx="9642956" cy="830997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Реформа </a:t>
            </a:r>
            <a:r>
              <a:rPr lang="ru-RU" sz="2400" dirty="0"/>
              <a:t>КНД в отношении субъектов малого бизнеса</a:t>
            </a:r>
            <a:endParaRPr lang="ru-RU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22DB89-B5F3-47BD-AF2C-7776FEA6C3C8}" type="slidenum">
              <a:rPr lang="uk-UA" smtClean="0"/>
              <a:pPr/>
              <a:t>3</a:t>
            </a:fld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09745" y="1928595"/>
            <a:ext cx="884937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i="1" dirty="0">
                <a:solidFill>
                  <a:schemeClr val="tx2"/>
                </a:solidFill>
              </a:rPr>
              <a:t>В целях снижения административной </a:t>
            </a:r>
            <a:r>
              <a:rPr lang="ru-RU" sz="2300" i="1" dirty="0" smtClean="0">
                <a:solidFill>
                  <a:schemeClr val="tx2"/>
                </a:solidFill>
              </a:rPr>
              <a:t>нагрузки</a:t>
            </a:r>
            <a:r>
              <a:rPr lang="en-US" sz="2300" i="1" dirty="0" smtClean="0">
                <a:solidFill>
                  <a:schemeClr val="tx2"/>
                </a:solidFill>
              </a:rPr>
              <a:t>:</a:t>
            </a:r>
          </a:p>
          <a:p>
            <a:endParaRPr lang="ru-RU" sz="1000" i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2"/>
                </a:solidFill>
              </a:rPr>
              <a:t>продление </a:t>
            </a:r>
            <a:r>
              <a:rPr lang="ru-RU" sz="2300" dirty="0">
                <a:solidFill>
                  <a:schemeClr val="tx2"/>
                </a:solidFill>
              </a:rPr>
              <a:t>моратория (отмены) на плановые проверки на </a:t>
            </a:r>
            <a:r>
              <a:rPr lang="ru-RU" sz="2300" dirty="0" smtClean="0">
                <a:solidFill>
                  <a:schemeClr val="tx2"/>
                </a:solidFill>
              </a:rPr>
              <a:t>2019-</a:t>
            </a:r>
            <a:r>
              <a:rPr lang="en-US" sz="2300" dirty="0" smtClean="0">
                <a:solidFill>
                  <a:schemeClr val="tx2"/>
                </a:solidFill>
              </a:rPr>
              <a:t>  </a:t>
            </a:r>
            <a:r>
              <a:rPr lang="ru-RU" sz="2300" dirty="0" smtClean="0">
                <a:solidFill>
                  <a:schemeClr val="tx2"/>
                </a:solidFill>
              </a:rPr>
              <a:t>2020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ru-RU" sz="2300" dirty="0" smtClean="0">
                <a:solidFill>
                  <a:schemeClr val="tx2"/>
                </a:solidFill>
              </a:rPr>
              <a:t>годы </a:t>
            </a:r>
            <a:r>
              <a:rPr lang="ru-RU" sz="2300" dirty="0">
                <a:solidFill>
                  <a:schemeClr val="tx2"/>
                </a:solidFill>
              </a:rPr>
              <a:t>по видам контроля (надзора), в отношении которых не введен риск-ориентированный подход  (ст. 26.2 Федерального закона от </a:t>
            </a:r>
            <a:r>
              <a:rPr lang="ru-RU" sz="2300" dirty="0" smtClean="0">
                <a:solidFill>
                  <a:schemeClr val="tx2"/>
                </a:solidFill>
              </a:rPr>
              <a:t>26.12.2008 №294-ФЗ).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2"/>
                </a:solidFill>
              </a:rPr>
              <a:t>внедрение </a:t>
            </a:r>
            <a:r>
              <a:rPr lang="ru-RU" sz="2300" dirty="0">
                <a:solidFill>
                  <a:schemeClr val="tx2"/>
                </a:solidFill>
              </a:rPr>
              <a:t>риск-ориентированного подхода при осуществлении отдельных видов федерального и регионального контроля (надзора) (постановление Правительства Российской Федерации от 17.08.2016  №806).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>
              <a:solidFill>
                <a:srgbClr val="FF0000"/>
              </a:solidFill>
            </a:endParaRPr>
          </a:p>
          <a:p>
            <a:pPr algn="just"/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4" y="3083069"/>
            <a:ext cx="2813531" cy="281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2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836075"/>
            <a:ext cx="9642956" cy="1215717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Мораторий на плановые проверки субъектов малого </a:t>
            </a:r>
            <a:r>
              <a:rPr lang="ru-RU" sz="2400" dirty="0" smtClean="0"/>
              <a:t>бизнеса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500" b="0" i="1" dirty="0" smtClean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0" i="1" dirty="0" smtClean="0">
                <a:solidFill>
                  <a:schemeClr val="tx2"/>
                </a:solidFill>
              </a:rPr>
              <a:t>В </a:t>
            </a:r>
            <a:r>
              <a:rPr lang="ru-RU" sz="2000" b="0" i="1" dirty="0">
                <a:solidFill>
                  <a:schemeClr val="tx2"/>
                </a:solidFill>
              </a:rPr>
              <a:t>целях недопущения или снижения ущерба охраняемым законом ценностям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22DB89-B5F3-47BD-AF2C-7776FEA6C3C8}" type="slidenum">
              <a:rPr lang="uk-UA" smtClean="0"/>
              <a:pPr/>
              <a:t>4</a:t>
            </a:fld>
            <a:endParaRPr lang="uk-UA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03640"/>
              </p:ext>
            </p:extLst>
          </p:nvPr>
        </p:nvGraphicFramePr>
        <p:xfrm>
          <a:off x="3055299" y="1914451"/>
          <a:ext cx="8020593" cy="560409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20593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</a:rPr>
                        <a:t>! </a:t>
                      </a:r>
                      <a:r>
                        <a:rPr lang="ru-RU" sz="2400" b="0" u="sng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Ограничения действия моратория:</a:t>
                      </a:r>
                    </a:p>
                    <a:p>
                      <a:endParaRPr lang="ru-RU" sz="1000" b="0" u="sng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действует только на плановые проверки;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ru-RU" sz="700" b="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относится к видам контроля (надзора), в которых не введен риск-ориентированный подход;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ru-RU" sz="700" b="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 распространяется на лицензируемые виды деятельности;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ru-RU" sz="700" b="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 распространяется на виды деятельности,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перечень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которых установлен постановлением Правительства РФ от 23.11.2009 №944.</a:t>
                      </a: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400" b="0" kern="12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400" b="0" kern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  <a:tr h="1016855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ru-RU" sz="24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ru-RU" sz="24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26561049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3087231"/>
            <a:ext cx="2224162" cy="2826127"/>
          </a:xfrm>
          <a:prstGeom prst="rect">
            <a:avLst/>
          </a:prstGeom>
        </p:spPr>
      </p:pic>
      <p:sp>
        <p:nvSpPr>
          <p:cNvPr id="8" name="Текст 3"/>
          <p:cNvSpPr>
            <a:spLocks noGrp="1"/>
          </p:cNvSpPr>
          <p:nvPr>
            <p:ph type="body" sz="quarter" idx="10"/>
          </p:nvPr>
        </p:nvSpPr>
        <p:spPr>
          <a:xfrm>
            <a:off x="10596658" y="49940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1</a:t>
            </a:r>
            <a:endParaRPr lang="ru-RU" sz="1600" b="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2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855039"/>
            <a:ext cx="9642956" cy="1231106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Мораторий на плановые проверки субъектов малого бизнеса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600" b="0" i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0" i="1" dirty="0">
                <a:solidFill>
                  <a:schemeClr val="tx2"/>
                </a:solidFill>
              </a:rPr>
              <a:t>В целях недопущения или снижения ущерба охраняемым законом ценностям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22DB89-B5F3-47BD-AF2C-7776FEA6C3C8}" type="slidenum">
              <a:rPr lang="uk-UA" smtClean="0"/>
              <a:pPr/>
              <a:t>5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119633"/>
              </p:ext>
            </p:extLst>
          </p:nvPr>
        </p:nvGraphicFramePr>
        <p:xfrm>
          <a:off x="2744561" y="2086145"/>
          <a:ext cx="8750753" cy="4480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50753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40218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r>
                        <a:rPr lang="ru-RU" sz="2400" b="1" kern="1200" dirty="0" smtClean="0"/>
                        <a:t> </a:t>
                      </a:r>
                      <a:r>
                        <a:rPr lang="ru-RU" sz="2300" b="0" u="sng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Ограничения действия моратория: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000" b="0" u="sng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 действует для субъектов малого бизнеса,  в отношении которых ранее было вынесено постановление о назначении административного наказания за </a:t>
                      </a:r>
                      <a:r>
                        <a:rPr lang="ru-RU" sz="23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совершение грубого нарушения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 или административного наказания в виде </a:t>
                      </a:r>
                      <a:r>
                        <a:rPr lang="ru-RU" sz="23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дисквалификации или административного приостановления деятельности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либо принято решение о </a:t>
                      </a:r>
                      <a:r>
                        <a:rPr lang="ru-RU" sz="23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приостановлении и (или) аннулировании лицензии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и с даты окончания проведения проверки, по результатам которой вынесено такое постановление либо принято такое решение, </a:t>
                      </a:r>
                      <a:r>
                        <a:rPr lang="ru-RU" sz="2300" b="1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прошло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менее трех лет. </a:t>
                      </a: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400" b="0" kern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2"/>
          <a:stretch/>
        </p:blipFill>
        <p:spPr>
          <a:xfrm>
            <a:off x="99587" y="3132499"/>
            <a:ext cx="2520000" cy="2783941"/>
          </a:xfrm>
          <a:prstGeom prst="rect">
            <a:avLst/>
          </a:prstGeom>
        </p:spPr>
      </p:pic>
      <p:sp>
        <p:nvSpPr>
          <p:cNvPr id="8" name="Текст 3"/>
          <p:cNvSpPr>
            <a:spLocks noGrp="1"/>
          </p:cNvSpPr>
          <p:nvPr>
            <p:ph type="body" sz="quarter" idx="10"/>
          </p:nvPr>
        </p:nvSpPr>
        <p:spPr>
          <a:xfrm>
            <a:off x="10596658" y="49940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2</a:t>
            </a:r>
            <a:endParaRPr lang="ru-RU" sz="1600" b="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54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837956"/>
            <a:ext cx="9642956" cy="877163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Мораторий на плановые проверки субъектов малого бизнеса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700" b="0" i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0" i="1" dirty="0">
                <a:solidFill>
                  <a:schemeClr val="tx2"/>
                </a:solidFill>
              </a:rPr>
              <a:t>В целях недопущения или снижения ущерба охраняемым законом </a:t>
            </a:r>
            <a:r>
              <a:rPr lang="ru-RU" sz="2000" b="0" i="1" dirty="0" smtClean="0">
                <a:solidFill>
                  <a:schemeClr val="tx2"/>
                </a:solidFill>
              </a:rPr>
              <a:t>ценностям</a:t>
            </a:r>
            <a:endParaRPr lang="ru-RU" sz="2000" b="0" i="1" dirty="0">
              <a:solidFill>
                <a:schemeClr val="tx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22DB89-B5F3-47BD-AF2C-7776FEA6C3C8}" type="slidenum">
              <a:rPr lang="uk-UA" smtClean="0"/>
              <a:pPr/>
              <a:t>6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577293"/>
              </p:ext>
            </p:extLst>
          </p:nvPr>
        </p:nvGraphicFramePr>
        <p:xfrm>
          <a:off x="2744561" y="1920757"/>
          <a:ext cx="8750753" cy="4572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50753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493625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</a:rPr>
                        <a:t>!  </a:t>
                      </a:r>
                      <a:r>
                        <a:rPr lang="ru-RU" sz="2300" b="0" u="sng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Мораторий не распространяется на:</a:t>
                      </a: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500" b="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надзор в области обеспечения радиационной безопасности;</a:t>
                      </a: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контроль за обеспечением защиты государственной 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тайны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внешний контроль качества работы аудиторских организаций, определенных Федеральным 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законом</a:t>
                      </a: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от 30.12.2008 №307-ФЗ       "Об аудиторской деятельности";</a:t>
                      </a: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надзор в области использования атомной энергии;</a:t>
                      </a: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3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пробирный надзор.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400" b="0" kern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596658" y="49940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3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23682"/>
          <a:stretch/>
        </p:blipFill>
        <p:spPr>
          <a:xfrm>
            <a:off x="344032" y="3268300"/>
            <a:ext cx="2088000" cy="27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5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7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844405"/>
              </p:ext>
            </p:extLst>
          </p:nvPr>
        </p:nvGraphicFramePr>
        <p:xfrm>
          <a:off x="2748508" y="1630509"/>
          <a:ext cx="9137542" cy="467821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37542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678216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400" b="0" i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Постановление Правительства Российской Федерации                          от 17.08.2016  №806</a:t>
                      </a:r>
                    </a:p>
                    <a:p>
                      <a:r>
                        <a:rPr lang="ru-RU" sz="2400" b="0" i="0" u="sng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Риск-ориентированный подход: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распределение подконтрольных субъектов на категории  риска или классы опасности;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сосредоточение контрольно-надзорных мероприятий  на объектах высоких групп риска;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субъекты низкой категории не подлежат плановым проверкам.</a:t>
                      </a:r>
                      <a:endParaRPr lang="en-US" sz="2400" b="0" i="0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0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порядках  осуществления  контроля (надзора) указаны критерии распределения подконтрольных субъектов (объектов) по категориям риска (классам опасности) и периодичность проведения проверок.</a:t>
                      </a:r>
                      <a:endParaRPr lang="ru-RU" sz="2400" b="0" i="0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7" y="3449370"/>
            <a:ext cx="2560590" cy="2560590"/>
          </a:xfrm>
          <a:prstGeom prst="rect">
            <a:avLst/>
          </a:prstGeom>
        </p:spPr>
      </p:pic>
      <p:sp>
        <p:nvSpPr>
          <p:cNvPr id="8" name="Текст 3"/>
          <p:cNvSpPr>
            <a:spLocks noGrp="1"/>
          </p:cNvSpPr>
          <p:nvPr>
            <p:ph type="body" sz="quarter" idx="10"/>
          </p:nvPr>
        </p:nvSpPr>
        <p:spPr>
          <a:xfrm>
            <a:off x="10625227" y="26401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1</a:t>
            </a:r>
            <a:endParaRPr lang="ru-RU" sz="1600" b="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2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8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98687"/>
              </p:ext>
            </p:extLst>
          </p:nvPr>
        </p:nvGraphicFramePr>
        <p:xfrm>
          <a:off x="3045733" y="1349851"/>
          <a:ext cx="8757938" cy="4739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57938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67821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2000" b="0" i="0" u="sng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контроль /надзор - виды и НПА (критерии и периодичность)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Налоговый  контроль (приказ ФНС России от 30.05.2007 №ММ-3-06/333@).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Надзор в области  промышленной безопасности (Федеральный закон от 04.03.2013 №22-ФЗ).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Таможенный контроль (приказы ФТС России от 27.08.2015 №1740,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от 08.04.2016 №706, от 11.04.2016 №</a:t>
                      </a:r>
                      <a:r>
                        <a:rPr lang="en-US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31, №732 и №733).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Надзор в области безопасности гидротехнических сооружений              (Федеральный закон от 03.07.2016 №255-ФЗ).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Надзор в области связи (постановление Правительства РФ от 17.08.2016 №806).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Санитарно</a:t>
                      </a: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-эпидемиологический надзор (постановление Правительства РФ</a:t>
                      </a:r>
                      <a:r>
                        <a:rPr lang="en-US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 от 17.08.2016 №806).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Пожарный надзор (постановление Правительства РФ от 17.08.2016 №806).</a:t>
                      </a:r>
                    </a:p>
                    <a:p>
                      <a:pPr marL="342900" lvl="0" indent="-3429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Надзор за соблюдением трудового законодательства и иных нормативных правовых актов, содержащих нормы трудового права (постановление  Правительства РФ от 16.02.2017 №</a:t>
                      </a:r>
                      <a:r>
                        <a:rPr lang="en-US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900" b="0" i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97).</a:t>
                      </a:r>
                      <a:endParaRPr lang="ru-RU" sz="1900" b="0" i="0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623521" y="264012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</a:t>
            </a:r>
            <a:r>
              <a:rPr lang="en-US" sz="1600" b="0" i="1" dirty="0" smtClean="0"/>
              <a:t>2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2994407"/>
            <a:ext cx="1968953" cy="290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6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9</a:t>
            </a:fld>
            <a:endParaRPr lang="uk-UA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0"/>
          </p:nvPr>
        </p:nvSpPr>
        <p:spPr>
          <a:xfrm>
            <a:off x="2316163" y="512763"/>
            <a:ext cx="9642956" cy="757130"/>
          </a:xfrm>
        </p:spPr>
        <p:txBody>
          <a:bodyPr wrap="square">
            <a:spAutoFit/>
          </a:bodyPr>
          <a:lstStyle/>
          <a:p>
            <a:r>
              <a:rPr lang="ru-RU" sz="2400" dirty="0"/>
              <a:t>Внедрение риск-ориентированного подхода </a:t>
            </a:r>
            <a:r>
              <a:rPr lang="ru-RU" sz="2400" i="1" dirty="0" smtClean="0"/>
              <a:t>(</a:t>
            </a:r>
            <a:r>
              <a:rPr lang="ru-RU" sz="2400" i="1" dirty="0"/>
              <a:t>для субъектов малого и среднего бизнеса</a:t>
            </a:r>
            <a:r>
              <a:rPr lang="ru-RU" sz="2400" i="1" dirty="0" smtClean="0"/>
              <a:t>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495473"/>
              </p:ext>
            </p:extLst>
          </p:nvPr>
        </p:nvGraphicFramePr>
        <p:xfrm>
          <a:off x="3247979" y="1269893"/>
          <a:ext cx="8547782" cy="50444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547782">
                  <a:extLst>
                    <a:ext uri="{9D8B030D-6E8A-4147-A177-3AD203B41FA5}">
                      <a16:colId xmlns:a16="http://schemas.microsoft.com/office/drawing/2014/main" xmlns="" val="2264208990"/>
                    </a:ext>
                  </a:extLst>
                </a:gridCol>
              </a:tblGrid>
              <a:tr h="467821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20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 контроль /надзор - виды и НПА (кр</a:t>
                      </a:r>
                      <a:r>
                        <a:rPr lang="ru-RU" sz="2000" b="0" i="0" u="sng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итерии и периодичность)</a:t>
                      </a:r>
                      <a:endParaRPr lang="en-US" sz="2000" b="0" i="0" u="sng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качества и безопасности медицинской  деятельности (постановление Правительства РФ от 05.07.2017 №801).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за обращением медицинских изделий  (постановление Правительства РФ от 22.07.2017 №868).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области защиты населения  и территорий от чрезвычайных   ситуаций природного и техногенного характера  (постановление Правительства РФ</a:t>
                      </a:r>
                      <a:r>
                        <a:rPr lang="ru-RU" sz="1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22.07.2017 №864).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в области гражданской обороны  (постановление Правительства РФ   от 22.07.2017 №864). 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Надзор за геологическим изучением, рациональным использованием и охраной недр (постановление  Правительства  РФ  от 27.07.2017 №886).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Земельный надзор, осуществляемый </a:t>
                      </a:r>
                      <a:r>
                        <a:rPr lang="ru-RU" sz="1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Росприроднадзором</a:t>
                      </a: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(постановление Правительства РФ от 27.07.2017 №886).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Земельный надзор, осуществляемый </a:t>
                      </a:r>
                      <a:r>
                        <a:rPr lang="ru-RU" sz="1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Росреестром</a:t>
                      </a:r>
                      <a:r>
                        <a:rPr lang="ru-RU" sz="1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(постановление Правительства РФ от 07.08.2017 №943).</a:t>
                      </a:r>
                      <a:endParaRPr lang="ru-RU" sz="1900" b="0" dirty="0" smtClean="0">
                        <a:effectLst/>
                      </a:endParaRP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2000" b="0" i="0" u="sng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643829"/>
                  </a:ext>
                </a:extLst>
              </a:tr>
            </a:tbl>
          </a:graphicData>
        </a:graphic>
      </p:graphicFrame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10652388" y="254959"/>
            <a:ext cx="1007967" cy="338554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0" i="1" dirty="0" smtClean="0"/>
              <a:t>Часть </a:t>
            </a:r>
            <a:r>
              <a:rPr lang="en-US" sz="1600" b="0" i="1" dirty="0"/>
              <a:t>3</a:t>
            </a:r>
            <a:endParaRPr lang="ru-RU" sz="1600" b="0" i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652"/>
          <a:stretch/>
        </p:blipFill>
        <p:spPr>
          <a:xfrm>
            <a:off x="296554" y="2869949"/>
            <a:ext cx="2880000" cy="32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6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кст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C79478"/>
      </a:accent1>
      <a:accent2>
        <a:srgbClr val="ED7D31"/>
      </a:accent2>
      <a:accent3>
        <a:srgbClr val="A5A5A5"/>
      </a:accent3>
      <a:accent4>
        <a:srgbClr val="757070"/>
      </a:accent4>
      <a:accent5>
        <a:srgbClr val="F4B183"/>
      </a:accent5>
      <a:accent6>
        <a:srgbClr val="FFC000"/>
      </a:accent6>
      <a:hlink>
        <a:srgbClr val="3A3838"/>
      </a:hlink>
      <a:folHlink>
        <a:srgbClr val="E7E6E6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3399</TotalTime>
  <Words>1284</Words>
  <Application>Microsoft Office PowerPoint</Application>
  <PresentationFormat>Произвольный</PresentationFormat>
  <Paragraphs>134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конференция «О контрольно-надзорной деятельности, проводимой в отношении субъектов малого и среднего предпринимательства»   г.о.г.Чкаловск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Милян Христина</dc:creator>
  <cp:lastModifiedBy>Ирина Е. Ноздрачева</cp:lastModifiedBy>
  <cp:revision>382</cp:revision>
  <cp:lastPrinted>2018-12-12T16:07:13Z</cp:lastPrinted>
  <dcterms:created xsi:type="dcterms:W3CDTF">2017-12-04T11:28:17Z</dcterms:created>
  <dcterms:modified xsi:type="dcterms:W3CDTF">2019-03-25T12:54:01Z</dcterms:modified>
</cp:coreProperties>
</file>