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4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5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6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7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8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9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20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1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2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3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4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5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6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7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drawings/drawing1.xml" ContentType="application/vnd.openxmlformats-officedocument.drawingml.chartshapes+xml"/>
  <Override PartName="/ppt/charts/chart28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drawings/drawing2.xml" ContentType="application/vnd.openxmlformats-officedocument.drawingml.chartshapes+xml"/>
  <Override PartName="/ppt/charts/chart29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30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31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2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3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4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7" r:id="rId1"/>
    <p:sldMasterId id="2147483699" r:id="rId2"/>
  </p:sldMasterIdLst>
  <p:notesMasterIdLst>
    <p:notesMasterId r:id="rId24"/>
  </p:notesMasterIdLst>
  <p:handoutMasterIdLst>
    <p:handoutMasterId r:id="rId25"/>
  </p:handoutMasterIdLst>
  <p:sldIdLst>
    <p:sldId id="343" r:id="rId3"/>
    <p:sldId id="274" r:id="rId4"/>
    <p:sldId id="321" r:id="rId5"/>
    <p:sldId id="303" r:id="rId6"/>
    <p:sldId id="322" r:id="rId7"/>
    <p:sldId id="323" r:id="rId8"/>
    <p:sldId id="324" r:id="rId9"/>
    <p:sldId id="325" r:id="rId10"/>
    <p:sldId id="326" r:id="rId11"/>
    <p:sldId id="331" r:id="rId12"/>
    <p:sldId id="345" r:id="rId13"/>
    <p:sldId id="329" r:id="rId14"/>
    <p:sldId id="344" r:id="rId15"/>
    <p:sldId id="347" r:id="rId16"/>
    <p:sldId id="348" r:id="rId17"/>
    <p:sldId id="349" r:id="rId18"/>
    <p:sldId id="327" r:id="rId19"/>
    <p:sldId id="340" r:id="rId20"/>
    <p:sldId id="341" r:id="rId21"/>
    <p:sldId id="328" r:id="rId22"/>
    <p:sldId id="330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FF6600"/>
    <a:srgbClr val="FFCC99"/>
    <a:srgbClr val="0065BD"/>
    <a:srgbClr val="66CCFF"/>
    <a:srgbClr val="FFCCFF"/>
    <a:srgbClr val="CC99FF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9" autoAdjust="0"/>
    <p:restoredTop sz="90654" autoAdjust="0"/>
  </p:normalViewPr>
  <p:slideViewPr>
    <p:cSldViewPr>
      <p:cViewPr varScale="1">
        <p:scale>
          <a:sx n="114" d="100"/>
          <a:sy n="114" d="100"/>
        </p:scale>
        <p:origin x="144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6\entrepr\if_true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chartUserShapes" Target="../drawings/drawing1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chartUserShapes" Target="../drawings/drawing2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kes\research\2017%20concurenz\2017\entrepr\diagram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rAngAx val="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8.1627483716155844E-2"/>
          <c:y val="9.6875000000000017E-2"/>
          <c:w val="0.83295582507280663"/>
          <c:h val="0.8101411509582106"/>
        </c:manualLayout>
      </c:layout>
      <c:pie3D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layout/>
      <c:overlay val="0"/>
      <c:txPr>
        <a:bodyPr/>
        <a:lstStyle/>
        <a:p>
          <a:pPr>
            <a:defRPr sz="100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Лист1!$B$115</c:f>
              <c:strCache>
                <c:ptCount val="1"/>
                <c:pt idx="0">
                  <c:v>2016г.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6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Лист1!$A$116:$A$122</c:f>
              <c:strCache>
                <c:ptCount val="7"/>
                <c:pt idx="0">
                  <c:v>Локальный рынок (отдельное муниципальное образование)</c:v>
                </c:pt>
                <c:pt idx="1">
                  <c:v>Рынок Нижегородской области</c:v>
                </c:pt>
                <c:pt idx="2">
                  <c:v>Рынки нескольких субъектов Российской Федерации</c:v>
                </c:pt>
                <c:pt idx="3">
                  <c:v>Рынок Российской Федерации</c:v>
                </c:pt>
                <c:pt idx="4">
                  <c:v>Рынки стран СНГ</c:v>
                </c:pt>
                <c:pt idx="5">
                  <c:v>Рынки стран дальнего зарубежья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Лист1!$B$116:$B$122</c:f>
              <c:numCache>
                <c:formatCode>0</c:formatCode>
                <c:ptCount val="7"/>
                <c:pt idx="0">
                  <c:v>41.666666666666664</c:v>
                </c:pt>
                <c:pt idx="1">
                  <c:v>36.458333333333336</c:v>
                </c:pt>
                <c:pt idx="2">
                  <c:v>9.375</c:v>
                </c:pt>
                <c:pt idx="3">
                  <c:v>7.291666666666667</c:v>
                </c:pt>
                <c:pt idx="4">
                  <c:v>1.0416666666666667</c:v>
                </c:pt>
                <c:pt idx="5">
                  <c:v>1.0416666666666667</c:v>
                </c:pt>
                <c:pt idx="6">
                  <c:v>3.125</c:v>
                </c:pt>
              </c:numCache>
            </c:numRef>
          </c:val>
        </c:ser>
        <c:ser>
          <c:idx val="1"/>
          <c:order val="1"/>
          <c:tx>
            <c:strRef>
              <c:f>Лист1!$C$115</c:f>
              <c:strCache>
                <c:ptCount val="1"/>
                <c:pt idx="0">
                  <c:v>2017г.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Pt>
            <c:idx val="6"/>
            <c:invertIfNegative val="0"/>
            <c:bubble3D val="0"/>
            <c:spPr>
              <a:solidFill>
                <a:schemeClr val="accent3">
                  <a:lumMod val="65000"/>
                </a:schemeClr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Лист1!$A$116:$A$122</c:f>
              <c:strCache>
                <c:ptCount val="7"/>
                <c:pt idx="0">
                  <c:v>Локальный рынок (отдельное муниципальное образование)</c:v>
                </c:pt>
                <c:pt idx="1">
                  <c:v>Рынок Нижегородской области</c:v>
                </c:pt>
                <c:pt idx="2">
                  <c:v>Рынки нескольких субъектов Российской Федерации</c:v>
                </c:pt>
                <c:pt idx="3">
                  <c:v>Рынок Российской Федерации</c:v>
                </c:pt>
                <c:pt idx="4">
                  <c:v>Рынки стран СНГ</c:v>
                </c:pt>
                <c:pt idx="5">
                  <c:v>Рынки стран дальнего зарубежья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Лист1!$C$116:$C$122</c:f>
              <c:numCache>
                <c:formatCode>General</c:formatCode>
                <c:ptCount val="7"/>
                <c:pt idx="0">
                  <c:v>46</c:v>
                </c:pt>
                <c:pt idx="1">
                  <c:v>36</c:v>
                </c:pt>
                <c:pt idx="2">
                  <c:v>9</c:v>
                </c:pt>
                <c:pt idx="3">
                  <c:v>6</c:v>
                </c:pt>
                <c:pt idx="5">
                  <c:v>0</c:v>
                </c:pt>
                <c:pt idx="6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2777080"/>
        <c:axId val="472779824"/>
        <c:axId val="0"/>
      </c:bar3DChart>
      <c:catAx>
        <c:axId val="4727770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79824"/>
        <c:crosses val="autoZero"/>
        <c:auto val="1"/>
        <c:lblAlgn val="ctr"/>
        <c:lblOffset val="100"/>
        <c:noMultiLvlLbl val="0"/>
      </c:catAx>
      <c:valAx>
        <c:axId val="472779824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77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Лист1!$B$131</c:f>
              <c:strCache>
                <c:ptCount val="1"/>
                <c:pt idx="0">
                  <c:v>2016г.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Лист1!$A$132:$A$137</c:f>
              <c:strCache>
                <c:ptCount val="6"/>
                <c:pt idx="0">
                  <c:v>Нет конкуренции</c:v>
                </c:pt>
                <c:pt idx="1">
                  <c:v>Слабая конкуренция</c:v>
                </c:pt>
                <c:pt idx="2">
                  <c:v>Умеренная конкуренция</c:v>
                </c:pt>
                <c:pt idx="3">
                  <c:v> Высокая конкуренция</c:v>
                </c:pt>
                <c:pt idx="4">
                  <c:v>Очень высокая конкуренция</c:v>
                </c:pt>
                <c:pt idx="5">
                  <c:v>Затруднились ответить</c:v>
                </c:pt>
              </c:strCache>
            </c:strRef>
          </c:cat>
          <c:val>
            <c:numRef>
              <c:f>Лист1!$B$132:$B$137</c:f>
              <c:numCache>
                <c:formatCode>General</c:formatCode>
                <c:ptCount val="6"/>
                <c:pt idx="0">
                  <c:v>6</c:v>
                </c:pt>
                <c:pt idx="1">
                  <c:v>11</c:v>
                </c:pt>
                <c:pt idx="2">
                  <c:v>33</c:v>
                </c:pt>
                <c:pt idx="3">
                  <c:v>29</c:v>
                </c:pt>
                <c:pt idx="4">
                  <c:v>14</c:v>
                </c:pt>
                <c:pt idx="5">
                  <c:v>7</c:v>
                </c:pt>
              </c:numCache>
            </c:numRef>
          </c:val>
        </c:ser>
        <c:ser>
          <c:idx val="1"/>
          <c:order val="1"/>
          <c:tx>
            <c:strRef>
              <c:f>Лист1!$C$131</c:f>
              <c:strCache>
                <c:ptCount val="1"/>
                <c:pt idx="0">
                  <c:v>2017г.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Лист1!$A$132:$A$137</c:f>
              <c:strCache>
                <c:ptCount val="6"/>
                <c:pt idx="0">
                  <c:v>Нет конкуренции</c:v>
                </c:pt>
                <c:pt idx="1">
                  <c:v>Слабая конкуренция</c:v>
                </c:pt>
                <c:pt idx="2">
                  <c:v>Умеренная конкуренция</c:v>
                </c:pt>
                <c:pt idx="3">
                  <c:v> Высокая конкуренция</c:v>
                </c:pt>
                <c:pt idx="4">
                  <c:v>Очень высокая конкуренция</c:v>
                </c:pt>
                <c:pt idx="5">
                  <c:v>Затруднились ответить</c:v>
                </c:pt>
              </c:strCache>
            </c:strRef>
          </c:cat>
          <c:val>
            <c:numRef>
              <c:f>Лист1!$C$132:$C$137</c:f>
              <c:numCache>
                <c:formatCode>General</c:formatCode>
                <c:ptCount val="6"/>
                <c:pt idx="0">
                  <c:v>6</c:v>
                </c:pt>
                <c:pt idx="1">
                  <c:v>11</c:v>
                </c:pt>
                <c:pt idx="2">
                  <c:v>35</c:v>
                </c:pt>
                <c:pt idx="3">
                  <c:v>29</c:v>
                </c:pt>
                <c:pt idx="4">
                  <c:v>15</c:v>
                </c:pt>
                <c:pt idx="5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2770024"/>
        <c:axId val="472772768"/>
        <c:axId val="0"/>
      </c:bar3DChart>
      <c:catAx>
        <c:axId val="4727700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72768"/>
        <c:crosses val="autoZero"/>
        <c:auto val="1"/>
        <c:lblAlgn val="ctr"/>
        <c:lblOffset val="100"/>
        <c:noMultiLvlLbl val="0"/>
      </c:catAx>
      <c:valAx>
        <c:axId val="47277276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70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Лист1!$B$144</c:f>
              <c:strCache>
                <c:ptCount val="1"/>
                <c:pt idx="0">
                  <c:v>2016г.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Лист1!$A$145:$A$149</c:f>
              <c:strCache>
                <c:ptCount val="5"/>
                <c:pt idx="0">
                  <c:v>Нет конкурентов</c:v>
                </c:pt>
                <c:pt idx="1">
                  <c:v>От 1 до 3 конкурентов</c:v>
                </c:pt>
                <c:pt idx="2">
                  <c:v>4 и более конкурентов</c:v>
                </c:pt>
                <c:pt idx="3">
                  <c:v>Большое число конкурентов</c:v>
                </c:pt>
                <c:pt idx="4">
                  <c:v>Затруднились ответить</c:v>
                </c:pt>
              </c:strCache>
            </c:strRef>
          </c:cat>
          <c:val>
            <c:numRef>
              <c:f>Лист1!$B$145:$B$149</c:f>
              <c:numCache>
                <c:formatCode>General</c:formatCode>
                <c:ptCount val="5"/>
                <c:pt idx="0">
                  <c:v>3</c:v>
                </c:pt>
                <c:pt idx="1">
                  <c:v>20</c:v>
                </c:pt>
                <c:pt idx="2">
                  <c:v>32</c:v>
                </c:pt>
                <c:pt idx="3">
                  <c:v>41</c:v>
                </c:pt>
                <c:pt idx="4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Лист1!$C$144</c:f>
              <c:strCache>
                <c:ptCount val="1"/>
                <c:pt idx="0">
                  <c:v>2017г.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Лист1!$A$145:$A$149</c:f>
              <c:strCache>
                <c:ptCount val="5"/>
                <c:pt idx="0">
                  <c:v>Нет конкурентов</c:v>
                </c:pt>
                <c:pt idx="1">
                  <c:v>От 1 до 3 конкурентов</c:v>
                </c:pt>
                <c:pt idx="2">
                  <c:v>4 и более конкурентов</c:v>
                </c:pt>
                <c:pt idx="3">
                  <c:v>Большое число конкурентов</c:v>
                </c:pt>
                <c:pt idx="4">
                  <c:v>Затруднились ответить</c:v>
                </c:pt>
              </c:strCache>
            </c:strRef>
          </c:cat>
          <c:val>
            <c:numRef>
              <c:f>Лист1!$C$145:$C$149</c:f>
              <c:numCache>
                <c:formatCode>General</c:formatCode>
                <c:ptCount val="5"/>
                <c:pt idx="0">
                  <c:v>4</c:v>
                </c:pt>
                <c:pt idx="1">
                  <c:v>24</c:v>
                </c:pt>
                <c:pt idx="2">
                  <c:v>32</c:v>
                </c:pt>
                <c:pt idx="3">
                  <c:v>37</c:v>
                </c:pt>
                <c:pt idx="4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2773160"/>
        <c:axId val="472777472"/>
        <c:axId val="0"/>
      </c:bar3DChart>
      <c:catAx>
        <c:axId val="47277316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77472"/>
        <c:crosses val="autoZero"/>
        <c:auto val="1"/>
        <c:lblAlgn val="ctr"/>
        <c:lblOffset val="100"/>
        <c:noMultiLvlLbl val="0"/>
      </c:catAx>
      <c:valAx>
        <c:axId val="47277747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73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Лист1!$B$157</c:f>
              <c:strCache>
                <c:ptCount val="1"/>
                <c:pt idx="0">
                  <c:v>2016г.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Лист1!$A$158:$A$163</c:f>
              <c:strCache>
                <c:ptCount val="6"/>
                <c:pt idx="0">
                  <c:v>Увеличилось на 1-3 конкурента</c:v>
                </c:pt>
                <c:pt idx="1">
                  <c:v>Увеличилось более чем на 4 конкурента</c:v>
                </c:pt>
                <c:pt idx="2">
                  <c:v>Сократилось на 1-3 конкурента</c:v>
                </c:pt>
                <c:pt idx="3">
                  <c:v>Сократилось более чем на 4 конкурента</c:v>
                </c:pt>
                <c:pt idx="4">
                  <c:v>Не изменилось</c:v>
                </c:pt>
                <c:pt idx="5">
                  <c:v>Затруднились ответить</c:v>
                </c:pt>
              </c:strCache>
            </c:strRef>
          </c:cat>
          <c:val>
            <c:numRef>
              <c:f>Лист1!$B$158:$B$163</c:f>
              <c:numCache>
                <c:formatCode>General</c:formatCode>
                <c:ptCount val="6"/>
                <c:pt idx="0">
                  <c:v>28</c:v>
                </c:pt>
                <c:pt idx="1">
                  <c:v>31</c:v>
                </c:pt>
                <c:pt idx="2">
                  <c:v>3</c:v>
                </c:pt>
                <c:pt idx="3">
                  <c:v>2</c:v>
                </c:pt>
                <c:pt idx="4">
                  <c:v>23</c:v>
                </c:pt>
                <c:pt idx="5">
                  <c:v>13</c:v>
                </c:pt>
              </c:numCache>
            </c:numRef>
          </c:val>
        </c:ser>
        <c:ser>
          <c:idx val="1"/>
          <c:order val="1"/>
          <c:tx>
            <c:strRef>
              <c:f>Лист1!$C$157</c:f>
              <c:strCache>
                <c:ptCount val="1"/>
                <c:pt idx="0">
                  <c:v>2017г.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Лист1!$A$158:$A$163</c:f>
              <c:strCache>
                <c:ptCount val="6"/>
                <c:pt idx="0">
                  <c:v>Увеличилось на 1-3 конкурента</c:v>
                </c:pt>
                <c:pt idx="1">
                  <c:v>Увеличилось более чем на 4 конкурента</c:v>
                </c:pt>
                <c:pt idx="2">
                  <c:v>Сократилось на 1-3 конкурента</c:v>
                </c:pt>
                <c:pt idx="3">
                  <c:v>Сократилось более чем на 4 конкурента</c:v>
                </c:pt>
                <c:pt idx="4">
                  <c:v>Не изменилось</c:v>
                </c:pt>
                <c:pt idx="5">
                  <c:v>Затруднились ответить</c:v>
                </c:pt>
              </c:strCache>
            </c:strRef>
          </c:cat>
          <c:val>
            <c:numRef>
              <c:f>Лист1!$C$158:$C$163</c:f>
              <c:numCache>
                <c:formatCode>General</c:formatCode>
                <c:ptCount val="6"/>
                <c:pt idx="0">
                  <c:v>36</c:v>
                </c:pt>
                <c:pt idx="1">
                  <c:v>22</c:v>
                </c:pt>
                <c:pt idx="2">
                  <c:v>3</c:v>
                </c:pt>
                <c:pt idx="3">
                  <c:v>1</c:v>
                </c:pt>
                <c:pt idx="4">
                  <c:v>26</c:v>
                </c:pt>
                <c:pt idx="5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2788056"/>
        <c:axId val="472784920"/>
        <c:axId val="0"/>
      </c:bar3DChart>
      <c:catAx>
        <c:axId val="4727880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84920"/>
        <c:crosses val="autoZero"/>
        <c:auto val="1"/>
        <c:lblAlgn val="ctr"/>
        <c:lblOffset val="100"/>
        <c:noMultiLvlLbl val="0"/>
      </c:catAx>
      <c:valAx>
        <c:axId val="472784920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88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Лист1!$C$332</c:f>
              <c:strCache>
                <c:ptCount val="1"/>
                <c:pt idx="0">
                  <c:v>2016г.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Лист1!$B$333:$B$345</c:f>
              <c:strCache>
                <c:ptCount val="13"/>
                <c:pt idx="0">
                  <c:v>Сложность получения доступа к земельным участкам</c:v>
                </c:pt>
                <c:pt idx="1">
                  <c:v>Нестабильность российского законодательства, регулирующего предпринимательскую деятельность</c:v>
                </c:pt>
                <c:pt idx="2">
                  <c:v>Коррупция (включая взятки, дискриминацию и предоставление преференций</c:v>
                </c:pt>
                <c:pt idx="3">
                  <c:v>Сложность/ затянутость процедуры получения лицензий</c:v>
                </c:pt>
                <c:pt idx="4">
                  <c:v>Высокие налоги</c:v>
                </c:pt>
                <c:pt idx="5">
                  <c:v>Необходимость установления партнерских отношений с органами власти</c:v>
                </c:pt>
                <c:pt idx="6">
                  <c:v>Ограничение/ сложность доступа к закупкам компаний с госучастием и субъектов естественных монополий</c:v>
                </c:pt>
                <c:pt idx="7">
                  <c:v>Ограничение/ сложность доступа к поставкам товаров, оказанию услуг и выполнению работ в рамках госзакупок</c:v>
                </c:pt>
                <c:pt idx="8">
                  <c:v>Ограничение органами власти инициатив по организации совместной деятельности малых предприятий</c:v>
                </c:pt>
                <c:pt idx="9">
                  <c:v>Иные действия/ давление со стороны органов власти, препятствующие ведению бизнеса на рынке</c:v>
                </c:pt>
                <c:pt idx="10">
                  <c:v>Силовое давление со стороны правоохранительных органов (угрозы, вымогательства и т.д.)</c:v>
                </c:pt>
                <c:pt idx="11">
                  <c:v>Нет ограничений</c:v>
                </c:pt>
                <c:pt idx="12">
                  <c:v>Другое</c:v>
                </c:pt>
              </c:strCache>
            </c:strRef>
          </c:cat>
          <c:val>
            <c:numRef>
              <c:f>Лист1!$C$333:$C$345</c:f>
              <c:numCache>
                <c:formatCode>General</c:formatCode>
                <c:ptCount val="13"/>
                <c:pt idx="0">
                  <c:v>16</c:v>
                </c:pt>
                <c:pt idx="1">
                  <c:v>41</c:v>
                </c:pt>
                <c:pt idx="2">
                  <c:v>6</c:v>
                </c:pt>
                <c:pt idx="3">
                  <c:v>9</c:v>
                </c:pt>
                <c:pt idx="4">
                  <c:v>56</c:v>
                </c:pt>
                <c:pt idx="5">
                  <c:v>4</c:v>
                </c:pt>
                <c:pt idx="6">
                  <c:v>5</c:v>
                </c:pt>
                <c:pt idx="7">
                  <c:v>8</c:v>
                </c:pt>
                <c:pt idx="8">
                  <c:v>1</c:v>
                </c:pt>
                <c:pt idx="9">
                  <c:v>3</c:v>
                </c:pt>
                <c:pt idx="10">
                  <c:v>2</c:v>
                </c:pt>
                <c:pt idx="11">
                  <c:v>14</c:v>
                </c:pt>
                <c:pt idx="12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Лист1!$D$332</c:f>
              <c:strCache>
                <c:ptCount val="1"/>
                <c:pt idx="0">
                  <c:v>2017г.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Лист1!$B$333:$B$345</c:f>
              <c:strCache>
                <c:ptCount val="13"/>
                <c:pt idx="0">
                  <c:v>Сложность получения доступа к земельным участкам</c:v>
                </c:pt>
                <c:pt idx="1">
                  <c:v>Нестабильность российского законодательства, регулирующего предпринимательскую деятельность</c:v>
                </c:pt>
                <c:pt idx="2">
                  <c:v>Коррупция (включая взятки, дискриминацию и предоставление преференций</c:v>
                </c:pt>
                <c:pt idx="3">
                  <c:v>Сложность/ затянутость процедуры получения лицензий</c:v>
                </c:pt>
                <c:pt idx="4">
                  <c:v>Высокие налоги</c:v>
                </c:pt>
                <c:pt idx="5">
                  <c:v>Необходимость установления партнерских отношений с органами власти</c:v>
                </c:pt>
                <c:pt idx="6">
                  <c:v>Ограничение/ сложность доступа к закупкам компаний с госучастием и субъектов естественных монополий</c:v>
                </c:pt>
                <c:pt idx="7">
                  <c:v>Ограничение/ сложность доступа к поставкам товаров, оказанию услуг и выполнению работ в рамках госзакупок</c:v>
                </c:pt>
                <c:pt idx="8">
                  <c:v>Ограничение органами власти инициатив по организации совместной деятельности малых предприятий</c:v>
                </c:pt>
                <c:pt idx="9">
                  <c:v>Иные действия/ давление со стороны органов власти, препятствующие ведению бизнеса на рынке</c:v>
                </c:pt>
                <c:pt idx="10">
                  <c:v>Силовое давление со стороны правоохранительных органов (угрозы, вымогательства и т.д.)</c:v>
                </c:pt>
                <c:pt idx="11">
                  <c:v>Нет ограничений</c:v>
                </c:pt>
                <c:pt idx="12">
                  <c:v>Другое</c:v>
                </c:pt>
              </c:strCache>
            </c:strRef>
          </c:cat>
          <c:val>
            <c:numRef>
              <c:f>Лист1!$D$333:$D$345</c:f>
              <c:numCache>
                <c:formatCode>General</c:formatCode>
                <c:ptCount val="13"/>
                <c:pt idx="0">
                  <c:v>15</c:v>
                </c:pt>
                <c:pt idx="1">
                  <c:v>41</c:v>
                </c:pt>
                <c:pt idx="2">
                  <c:v>7</c:v>
                </c:pt>
                <c:pt idx="3">
                  <c:v>13</c:v>
                </c:pt>
                <c:pt idx="4">
                  <c:v>61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2</c:v>
                </c:pt>
                <c:pt idx="9">
                  <c:v>1</c:v>
                </c:pt>
                <c:pt idx="10">
                  <c:v>2</c:v>
                </c:pt>
                <c:pt idx="11">
                  <c:v>19</c:v>
                </c:pt>
                <c:pt idx="1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2785704"/>
        <c:axId val="472789232"/>
        <c:axId val="0"/>
      </c:bar3DChart>
      <c:catAx>
        <c:axId val="47278570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89232"/>
        <c:crosses val="autoZero"/>
        <c:auto val="1"/>
        <c:lblAlgn val="ctr"/>
        <c:lblOffset val="100"/>
        <c:noMultiLvlLbl val="0"/>
      </c:catAx>
      <c:valAx>
        <c:axId val="47278923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85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Лист1!$B$194</c:f>
              <c:strCache>
                <c:ptCount val="1"/>
                <c:pt idx="0">
                  <c:v>2016г.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Лист1!$A$195:$A$199</c:f>
              <c:strCache>
                <c:ptCount val="5"/>
                <c:pt idx="0">
                  <c:v>Есть непреодолимые административные барьеры</c:v>
                </c:pt>
                <c:pt idx="1">
                  <c:v>Есть барьеры, преодолимые при осуществлении значительных затрат</c:v>
                </c:pt>
                <c:pt idx="2">
                  <c:v>Административные барьеры есть, но они преодолимы без существенных затрат</c:v>
                </c:pt>
                <c:pt idx="3">
                  <c:v>Нет административных барьеров</c:v>
                </c:pt>
                <c:pt idx="4">
                  <c:v>Затруднились ответить</c:v>
                </c:pt>
              </c:strCache>
            </c:strRef>
          </c:cat>
          <c:val>
            <c:numRef>
              <c:f>Лист1!$B$195:$B$199</c:f>
              <c:numCache>
                <c:formatCode>General</c:formatCode>
                <c:ptCount val="5"/>
                <c:pt idx="0">
                  <c:v>3</c:v>
                </c:pt>
                <c:pt idx="1">
                  <c:v>25</c:v>
                </c:pt>
                <c:pt idx="2">
                  <c:v>22</c:v>
                </c:pt>
                <c:pt idx="3">
                  <c:v>23</c:v>
                </c:pt>
                <c:pt idx="4">
                  <c:v>28</c:v>
                </c:pt>
              </c:numCache>
            </c:numRef>
          </c:val>
        </c:ser>
        <c:ser>
          <c:idx val="1"/>
          <c:order val="1"/>
          <c:tx>
            <c:strRef>
              <c:f>Лист1!$C$194</c:f>
              <c:strCache>
                <c:ptCount val="1"/>
                <c:pt idx="0">
                  <c:v>2017г.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Лист1!$A$195:$A$199</c:f>
              <c:strCache>
                <c:ptCount val="5"/>
                <c:pt idx="0">
                  <c:v>Есть непреодолимые административные барьеры</c:v>
                </c:pt>
                <c:pt idx="1">
                  <c:v>Есть барьеры, преодолимые при осуществлении значительных затрат</c:v>
                </c:pt>
                <c:pt idx="2">
                  <c:v>Административные барьеры есть, но они преодолимы без существенных затрат</c:v>
                </c:pt>
                <c:pt idx="3">
                  <c:v>Нет административных барьеров</c:v>
                </c:pt>
                <c:pt idx="4">
                  <c:v>Затруднились ответить</c:v>
                </c:pt>
              </c:strCache>
            </c:strRef>
          </c:cat>
          <c:val>
            <c:numRef>
              <c:f>Лист1!$C$195:$C$199</c:f>
              <c:numCache>
                <c:formatCode>General</c:formatCode>
                <c:ptCount val="5"/>
                <c:pt idx="0">
                  <c:v>7</c:v>
                </c:pt>
                <c:pt idx="1">
                  <c:v>18</c:v>
                </c:pt>
                <c:pt idx="2">
                  <c:v>25</c:v>
                </c:pt>
                <c:pt idx="3">
                  <c:v>30</c:v>
                </c:pt>
                <c:pt idx="4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72792368"/>
        <c:axId val="472793152"/>
      </c:barChart>
      <c:catAx>
        <c:axId val="4727923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93152"/>
        <c:crosses val="autoZero"/>
        <c:auto val="1"/>
        <c:lblAlgn val="ctr"/>
        <c:lblOffset val="100"/>
        <c:noMultiLvlLbl val="0"/>
      </c:catAx>
      <c:valAx>
        <c:axId val="4727931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92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Лист1!$B$205</c:f>
              <c:strCache>
                <c:ptCount val="1"/>
                <c:pt idx="0">
                  <c:v>2016г.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Лист1!$A$206:$A$212</c:f>
              <c:strCache>
                <c:ptCount val="7"/>
                <c:pt idx="0">
                  <c:v>Административные барьеры были полностью устранены</c:v>
                </c:pt>
                <c:pt idx="1">
                  <c:v>Бизнесу стало проще преодолевать административные барьеры, чем раньше</c:v>
                </c:pt>
                <c:pt idx="2">
                  <c:v>Уровень и количество административных барьеров не изменились</c:v>
                </c:pt>
                <c:pt idx="3">
                  <c:v>Бизнесу стало сложнее преодолевать административные барьеры, чем раньше</c:v>
                </c:pt>
                <c:pt idx="4">
                  <c:v>Ранее административные барьеры отсутствовали, однако сейчас появились</c:v>
                </c:pt>
                <c:pt idx="5">
                  <c:v>Административные барьеры отсутствуют, как и ранее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Лист1!$B$206:$B$212</c:f>
              <c:numCache>
                <c:formatCode>General</c:formatCode>
                <c:ptCount val="7"/>
                <c:pt idx="0">
                  <c:v>1</c:v>
                </c:pt>
                <c:pt idx="1">
                  <c:v>20</c:v>
                </c:pt>
                <c:pt idx="2">
                  <c:v>21</c:v>
                </c:pt>
                <c:pt idx="3">
                  <c:v>10</c:v>
                </c:pt>
                <c:pt idx="4">
                  <c:v>1</c:v>
                </c:pt>
                <c:pt idx="5">
                  <c:v>14</c:v>
                </c:pt>
                <c:pt idx="6">
                  <c:v>33</c:v>
                </c:pt>
              </c:numCache>
            </c:numRef>
          </c:val>
        </c:ser>
        <c:ser>
          <c:idx val="1"/>
          <c:order val="1"/>
          <c:tx>
            <c:strRef>
              <c:f>Лист1!$C$205</c:f>
              <c:strCache>
                <c:ptCount val="1"/>
                <c:pt idx="0">
                  <c:v>2017г.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Лист1!$A$206:$A$212</c:f>
              <c:strCache>
                <c:ptCount val="7"/>
                <c:pt idx="0">
                  <c:v>Административные барьеры были полностью устранены</c:v>
                </c:pt>
                <c:pt idx="1">
                  <c:v>Бизнесу стало проще преодолевать административные барьеры, чем раньше</c:v>
                </c:pt>
                <c:pt idx="2">
                  <c:v>Уровень и количество административных барьеров не изменились</c:v>
                </c:pt>
                <c:pt idx="3">
                  <c:v>Бизнесу стало сложнее преодолевать административные барьеры, чем раньше</c:v>
                </c:pt>
                <c:pt idx="4">
                  <c:v>Ранее административные барьеры отсутствовали, однако сейчас появились</c:v>
                </c:pt>
                <c:pt idx="5">
                  <c:v>Административные барьеры отсутствуют, как и ранее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Лист1!$C$206:$C$212</c:f>
              <c:numCache>
                <c:formatCode>General</c:formatCode>
                <c:ptCount val="7"/>
                <c:pt idx="0">
                  <c:v>3</c:v>
                </c:pt>
                <c:pt idx="1">
                  <c:v>20</c:v>
                </c:pt>
                <c:pt idx="2">
                  <c:v>16</c:v>
                </c:pt>
                <c:pt idx="3">
                  <c:v>12</c:v>
                </c:pt>
                <c:pt idx="4">
                  <c:v>1</c:v>
                </c:pt>
                <c:pt idx="5">
                  <c:v>17</c:v>
                </c:pt>
                <c:pt idx="6">
                  <c:v>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72782568"/>
        <c:axId val="472782960"/>
      </c:barChart>
      <c:catAx>
        <c:axId val="472782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82960"/>
        <c:crosses val="autoZero"/>
        <c:auto val="1"/>
        <c:lblAlgn val="ctr"/>
        <c:lblOffset val="100"/>
        <c:noMultiLvlLbl val="0"/>
      </c:catAx>
      <c:valAx>
        <c:axId val="472782960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82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Лист1!$B$231</c:f>
              <c:strCache>
                <c:ptCount val="1"/>
                <c:pt idx="0">
                  <c:v>Удовлетворительное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Лист1!$A$232:$A$234</c:f>
              <c:strCache>
                <c:ptCount val="3"/>
                <c:pt idx="0">
                  <c:v>Уровень доступности</c:v>
                </c:pt>
                <c:pt idx="1">
                  <c:v>Уровень понятности</c:v>
                </c:pt>
                <c:pt idx="2">
                  <c:v>Удобство получения</c:v>
                </c:pt>
              </c:strCache>
            </c:strRef>
          </c:cat>
          <c:val>
            <c:numRef>
              <c:f>Лист1!$B$232:$B$234</c:f>
              <c:numCache>
                <c:formatCode>0</c:formatCode>
                <c:ptCount val="3"/>
                <c:pt idx="0">
                  <c:v>28.865979381443299</c:v>
                </c:pt>
                <c:pt idx="1">
                  <c:v>27.173913043478262</c:v>
                </c:pt>
                <c:pt idx="2">
                  <c:v>25.555555555555557</c:v>
                </c:pt>
              </c:numCache>
            </c:numRef>
          </c:val>
        </c:ser>
        <c:ser>
          <c:idx val="1"/>
          <c:order val="1"/>
          <c:tx>
            <c:strRef>
              <c:f>Лист1!$C$231</c:f>
              <c:strCache>
                <c:ptCount val="1"/>
                <c:pt idx="0">
                  <c:v>Скорее удовлетворительное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Лист1!$A$232:$A$234</c:f>
              <c:strCache>
                <c:ptCount val="3"/>
                <c:pt idx="0">
                  <c:v>Уровень доступности</c:v>
                </c:pt>
                <c:pt idx="1">
                  <c:v>Уровень понятности</c:v>
                </c:pt>
                <c:pt idx="2">
                  <c:v>Удобство получения</c:v>
                </c:pt>
              </c:strCache>
            </c:strRef>
          </c:cat>
          <c:val>
            <c:numRef>
              <c:f>Лист1!$C$232:$C$234</c:f>
              <c:numCache>
                <c:formatCode>0</c:formatCode>
                <c:ptCount val="3"/>
                <c:pt idx="0">
                  <c:v>25.773195876288661</c:v>
                </c:pt>
                <c:pt idx="1">
                  <c:v>27.173913043478262</c:v>
                </c:pt>
                <c:pt idx="2">
                  <c:v>26.666666666666668</c:v>
                </c:pt>
              </c:numCache>
            </c:numRef>
          </c:val>
        </c:ser>
        <c:ser>
          <c:idx val="2"/>
          <c:order val="2"/>
          <c:tx>
            <c:strRef>
              <c:f>Лист1!$D$231</c:f>
              <c:strCache>
                <c:ptCount val="1"/>
                <c:pt idx="0">
                  <c:v>Скорее неудовлетворительное</c:v>
                </c:pt>
              </c:strCache>
            </c:strRef>
          </c:tx>
          <c:spPr>
            <a:solidFill>
              <a:schemeClr val="accent3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Лист1!$A$232:$A$234</c:f>
              <c:strCache>
                <c:ptCount val="3"/>
                <c:pt idx="0">
                  <c:v>Уровень доступности</c:v>
                </c:pt>
                <c:pt idx="1">
                  <c:v>Уровень понятности</c:v>
                </c:pt>
                <c:pt idx="2">
                  <c:v>Удобство получения</c:v>
                </c:pt>
              </c:strCache>
            </c:strRef>
          </c:cat>
          <c:val>
            <c:numRef>
              <c:f>Лист1!$D$232:$D$234</c:f>
              <c:numCache>
                <c:formatCode>0</c:formatCode>
                <c:ptCount val="3"/>
                <c:pt idx="0">
                  <c:v>8.2474226804123703</c:v>
                </c:pt>
                <c:pt idx="1">
                  <c:v>8.695652173913043</c:v>
                </c:pt>
                <c:pt idx="2">
                  <c:v>10</c:v>
                </c:pt>
              </c:numCache>
            </c:numRef>
          </c:val>
        </c:ser>
        <c:ser>
          <c:idx val="3"/>
          <c:order val="3"/>
          <c:tx>
            <c:strRef>
              <c:f>Лист1!$E$231</c:f>
              <c:strCache>
                <c:ptCount val="1"/>
                <c:pt idx="0">
                  <c:v>Неудовлетворительное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Лист1!$A$232:$A$234</c:f>
              <c:strCache>
                <c:ptCount val="3"/>
                <c:pt idx="0">
                  <c:v>Уровень доступности</c:v>
                </c:pt>
                <c:pt idx="1">
                  <c:v>Уровень понятности</c:v>
                </c:pt>
                <c:pt idx="2">
                  <c:v>Удобство получения</c:v>
                </c:pt>
              </c:strCache>
            </c:strRef>
          </c:cat>
          <c:val>
            <c:numRef>
              <c:f>Лист1!$E$232:$E$234</c:f>
              <c:numCache>
                <c:formatCode>0</c:formatCode>
                <c:ptCount val="3"/>
                <c:pt idx="0">
                  <c:v>6.1855670103092786</c:v>
                </c:pt>
                <c:pt idx="1">
                  <c:v>6.5217391304347823</c:v>
                </c:pt>
                <c:pt idx="2">
                  <c:v>6.666666666666667</c:v>
                </c:pt>
              </c:numCache>
            </c:numRef>
          </c:val>
        </c:ser>
        <c:ser>
          <c:idx val="4"/>
          <c:order val="4"/>
          <c:tx>
            <c:strRef>
              <c:f>Лист1!$F$231</c:f>
              <c:strCache>
                <c:ptCount val="1"/>
                <c:pt idx="0">
                  <c:v>Затруднились ответить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Лист1!$A$232:$A$234</c:f>
              <c:strCache>
                <c:ptCount val="3"/>
                <c:pt idx="0">
                  <c:v>Уровень доступности</c:v>
                </c:pt>
                <c:pt idx="1">
                  <c:v>Уровень понятности</c:v>
                </c:pt>
                <c:pt idx="2">
                  <c:v>Удобство получения</c:v>
                </c:pt>
              </c:strCache>
            </c:strRef>
          </c:cat>
          <c:val>
            <c:numRef>
              <c:f>Лист1!$F$232:$F$234</c:f>
              <c:numCache>
                <c:formatCode>0</c:formatCode>
                <c:ptCount val="3"/>
                <c:pt idx="0">
                  <c:v>30.927835051546392</c:v>
                </c:pt>
                <c:pt idx="1">
                  <c:v>30.434782608695652</c:v>
                </c:pt>
                <c:pt idx="2">
                  <c:v>31.111111111111111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2793936"/>
        <c:axId val="472795112"/>
      </c:barChart>
      <c:catAx>
        <c:axId val="4727939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95112"/>
        <c:crosses val="autoZero"/>
        <c:auto val="1"/>
        <c:lblAlgn val="ctr"/>
        <c:lblOffset val="100"/>
        <c:noMultiLvlLbl val="0"/>
      </c:catAx>
      <c:valAx>
        <c:axId val="472795112"/>
        <c:scaling>
          <c:orientation val="minMax"/>
          <c:max val="100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crossAx val="472793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Лист1!$B$236</c:f>
              <c:strCache>
                <c:ptCount val="1"/>
                <c:pt idx="0">
                  <c:v>Удовлетворительное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Лист1!$A$237:$A$239</c:f>
              <c:strCache>
                <c:ptCount val="3"/>
                <c:pt idx="0">
                  <c:v>Уровень доступности</c:v>
                </c:pt>
                <c:pt idx="1">
                  <c:v>Уровень понятности</c:v>
                </c:pt>
                <c:pt idx="2">
                  <c:v>Удобство получения</c:v>
                </c:pt>
              </c:strCache>
            </c:strRef>
          </c:cat>
          <c:val>
            <c:numRef>
              <c:f>Лист1!$B$237:$B$239</c:f>
              <c:numCache>
                <c:formatCode>General</c:formatCode>
                <c:ptCount val="3"/>
                <c:pt idx="0">
                  <c:v>39</c:v>
                </c:pt>
                <c:pt idx="1">
                  <c:v>35</c:v>
                </c:pt>
                <c:pt idx="2">
                  <c:v>38</c:v>
                </c:pt>
              </c:numCache>
            </c:numRef>
          </c:val>
        </c:ser>
        <c:ser>
          <c:idx val="1"/>
          <c:order val="1"/>
          <c:tx>
            <c:strRef>
              <c:f>Лист1!$C$236</c:f>
              <c:strCache>
                <c:ptCount val="1"/>
                <c:pt idx="0">
                  <c:v>Скорее удовлетворительное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Лист1!$A$237:$A$239</c:f>
              <c:strCache>
                <c:ptCount val="3"/>
                <c:pt idx="0">
                  <c:v>Уровень доступности</c:v>
                </c:pt>
                <c:pt idx="1">
                  <c:v>Уровень понятности</c:v>
                </c:pt>
                <c:pt idx="2">
                  <c:v>Удобство получения</c:v>
                </c:pt>
              </c:strCache>
            </c:strRef>
          </c:cat>
          <c:val>
            <c:numRef>
              <c:f>Лист1!$C$237:$C$239</c:f>
              <c:numCache>
                <c:formatCode>General</c:formatCode>
                <c:ptCount val="3"/>
                <c:pt idx="0">
                  <c:v>29</c:v>
                </c:pt>
                <c:pt idx="1">
                  <c:v>34</c:v>
                </c:pt>
                <c:pt idx="2">
                  <c:v>30</c:v>
                </c:pt>
              </c:numCache>
            </c:numRef>
          </c:val>
        </c:ser>
        <c:ser>
          <c:idx val="2"/>
          <c:order val="2"/>
          <c:tx>
            <c:strRef>
              <c:f>Лист1!$D$236</c:f>
              <c:strCache>
                <c:ptCount val="1"/>
                <c:pt idx="0">
                  <c:v>Скорее неудовлетворительное</c:v>
                </c:pt>
              </c:strCache>
            </c:strRef>
          </c:tx>
          <c:spPr>
            <a:solidFill>
              <a:schemeClr val="accent3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Лист1!$A$237:$A$239</c:f>
              <c:strCache>
                <c:ptCount val="3"/>
                <c:pt idx="0">
                  <c:v>Уровень доступности</c:v>
                </c:pt>
                <c:pt idx="1">
                  <c:v>Уровень понятности</c:v>
                </c:pt>
                <c:pt idx="2">
                  <c:v>Удобство получения</c:v>
                </c:pt>
              </c:strCache>
            </c:strRef>
          </c:cat>
          <c:val>
            <c:numRef>
              <c:f>Лист1!$D$237:$D$239</c:f>
              <c:numCache>
                <c:formatCode>General</c:formatCode>
                <c:ptCount val="3"/>
                <c:pt idx="0">
                  <c:v>8</c:v>
                </c:pt>
                <c:pt idx="1">
                  <c:v>7</c:v>
                </c:pt>
                <c:pt idx="2">
                  <c:v>9</c:v>
                </c:pt>
              </c:numCache>
            </c:numRef>
          </c:val>
        </c:ser>
        <c:ser>
          <c:idx val="3"/>
          <c:order val="3"/>
          <c:tx>
            <c:strRef>
              <c:f>Лист1!$E$236</c:f>
              <c:strCache>
                <c:ptCount val="1"/>
                <c:pt idx="0">
                  <c:v>Неудовлетворительное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Лист1!$A$237:$A$239</c:f>
              <c:strCache>
                <c:ptCount val="3"/>
                <c:pt idx="0">
                  <c:v>Уровень доступности</c:v>
                </c:pt>
                <c:pt idx="1">
                  <c:v>Уровень понятности</c:v>
                </c:pt>
                <c:pt idx="2">
                  <c:v>Удобство получения</c:v>
                </c:pt>
              </c:strCache>
            </c:strRef>
          </c:cat>
          <c:val>
            <c:numRef>
              <c:f>Лист1!$E$237:$E$239</c:f>
              <c:numCache>
                <c:formatCode>General</c:formatCode>
                <c:ptCount val="3"/>
                <c:pt idx="0">
                  <c:v>4</c:v>
                </c:pt>
                <c:pt idx="1">
                  <c:v>5</c:v>
                </c:pt>
                <c:pt idx="2">
                  <c:v>5</c:v>
                </c:pt>
              </c:numCache>
            </c:numRef>
          </c:val>
        </c:ser>
        <c:ser>
          <c:idx val="4"/>
          <c:order val="4"/>
          <c:tx>
            <c:strRef>
              <c:f>Лист1!$F$236</c:f>
              <c:strCache>
                <c:ptCount val="1"/>
                <c:pt idx="0">
                  <c:v>Затруднились ответить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Лист1!$A$237:$A$239</c:f>
              <c:strCache>
                <c:ptCount val="3"/>
                <c:pt idx="0">
                  <c:v>Уровень доступности</c:v>
                </c:pt>
                <c:pt idx="1">
                  <c:v>Уровень понятности</c:v>
                </c:pt>
                <c:pt idx="2">
                  <c:v>Удобство получения</c:v>
                </c:pt>
              </c:strCache>
            </c:strRef>
          </c:cat>
          <c:val>
            <c:numRef>
              <c:f>Лист1!$F$237:$F$239</c:f>
              <c:numCache>
                <c:formatCode>General</c:formatCode>
                <c:ptCount val="3"/>
                <c:pt idx="0">
                  <c:v>20</c:v>
                </c:pt>
                <c:pt idx="1">
                  <c:v>19</c:v>
                </c:pt>
                <c:pt idx="2">
                  <c:v>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2797856"/>
        <c:axId val="472798640"/>
      </c:barChart>
      <c:catAx>
        <c:axId val="4727978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98640"/>
        <c:crosses val="autoZero"/>
        <c:auto val="1"/>
        <c:lblAlgn val="ctr"/>
        <c:lblOffset val="100"/>
        <c:noMultiLvlLbl val="0"/>
      </c:catAx>
      <c:valAx>
        <c:axId val="472798640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72797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Лист1!$B$248</c:f>
              <c:strCache>
                <c:ptCount val="1"/>
                <c:pt idx="0">
                  <c:v>2016г.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Лист1!$A$249:$A$255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В чем-то органы власти помогают, в чем-то мешают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ничего не предпринимают, что и требуется</c:v>
                </c:pt>
                <c:pt idx="4">
                  <c:v>Органы власти только мешают бизнесу своими действиями</c:v>
                </c:pt>
                <c:pt idx="5">
                  <c:v>Другое 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Лист1!$B$249:$B$255</c:f>
              <c:numCache>
                <c:formatCode>General</c:formatCode>
                <c:ptCount val="7"/>
                <c:pt idx="0">
                  <c:v>32</c:v>
                </c:pt>
                <c:pt idx="1">
                  <c:v>11</c:v>
                </c:pt>
                <c:pt idx="2">
                  <c:v>12</c:v>
                </c:pt>
                <c:pt idx="3">
                  <c:v>4</c:v>
                </c:pt>
                <c:pt idx="4">
                  <c:v>19</c:v>
                </c:pt>
                <c:pt idx="5">
                  <c:v>1</c:v>
                </c:pt>
                <c:pt idx="6">
                  <c:v>21</c:v>
                </c:pt>
              </c:numCache>
            </c:numRef>
          </c:val>
        </c:ser>
        <c:ser>
          <c:idx val="1"/>
          <c:order val="1"/>
          <c:tx>
            <c:strRef>
              <c:f>Лист1!$C$248</c:f>
              <c:strCache>
                <c:ptCount val="1"/>
                <c:pt idx="0">
                  <c:v>2017г.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Лист1!$A$249:$A$255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В чем-то органы власти помогают, в чем-то мешают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ничего не предпринимают, что и требуется</c:v>
                </c:pt>
                <c:pt idx="4">
                  <c:v>Органы власти только мешают бизнесу своими действиями</c:v>
                </c:pt>
                <c:pt idx="5">
                  <c:v>Другое 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Лист1!$C$249:$C$255</c:f>
              <c:numCache>
                <c:formatCode>General</c:formatCode>
                <c:ptCount val="7"/>
                <c:pt idx="0">
                  <c:v>35</c:v>
                </c:pt>
                <c:pt idx="1">
                  <c:v>11</c:v>
                </c:pt>
                <c:pt idx="2">
                  <c:v>8</c:v>
                </c:pt>
                <c:pt idx="3">
                  <c:v>3</c:v>
                </c:pt>
                <c:pt idx="4">
                  <c:v>19</c:v>
                </c:pt>
                <c:pt idx="5">
                  <c:v>1</c:v>
                </c:pt>
                <c:pt idx="6">
                  <c:v>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72796680"/>
        <c:axId val="472800600"/>
      </c:barChart>
      <c:catAx>
        <c:axId val="4727966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800600"/>
        <c:crosses val="autoZero"/>
        <c:auto val="1"/>
        <c:lblAlgn val="ctr"/>
        <c:lblOffset val="100"/>
        <c:noMultiLvlLbl val="0"/>
      </c:catAx>
      <c:valAx>
        <c:axId val="472800600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96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rAngAx val="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8.1627483716155844E-2"/>
          <c:y val="9.6875000000000044E-2"/>
          <c:w val="0.83295582507280663"/>
          <c:h val="0.8101411509582106"/>
        </c:manualLayout>
      </c:layout>
      <c:pie3D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layout>
        <c:manualLayout>
          <c:xMode val="edge"/>
          <c:yMode val="edge"/>
          <c:x val="1.3506904588594316E-2"/>
          <c:y val="0.78254331820982281"/>
          <c:w val="0.98649309541140562"/>
          <c:h val="0.18648897761059371"/>
        </c:manualLayout>
      </c:layout>
      <c:overlay val="0"/>
      <c:txPr>
        <a:bodyPr/>
        <a:lstStyle/>
        <a:p>
          <a:pPr>
            <a:lnSpc>
              <a:spcPts val="1000"/>
            </a:lnSpc>
            <a:defRPr sz="100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Лист1!$B$435</c:f>
              <c:strCache>
                <c:ptCount val="1"/>
                <c:pt idx="0">
                  <c:v>свыше 80 тыс. чел.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Лист1!$A$436:$A$442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Органы власти ничего не предпринимают, что и требуется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только мешают бизнесу своими действиями</c:v>
                </c:pt>
                <c:pt idx="4">
                  <c:v>В чем-то органы власти помогают, в чем-то мешают</c:v>
                </c:pt>
                <c:pt idx="5">
                  <c:v>Другое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Лист1!$B$436:$B$442</c:f>
              <c:numCache>
                <c:formatCode>General</c:formatCode>
                <c:ptCount val="7"/>
                <c:pt idx="0">
                  <c:v>25</c:v>
                </c:pt>
                <c:pt idx="1">
                  <c:v>14</c:v>
                </c:pt>
                <c:pt idx="2">
                  <c:v>14</c:v>
                </c:pt>
                <c:pt idx="3">
                  <c:v>8</c:v>
                </c:pt>
                <c:pt idx="4">
                  <c:v>16</c:v>
                </c:pt>
                <c:pt idx="5">
                  <c:v>3</c:v>
                </c:pt>
                <c:pt idx="6">
                  <c:v>20</c:v>
                </c:pt>
              </c:numCache>
            </c:numRef>
          </c:val>
        </c:ser>
        <c:ser>
          <c:idx val="1"/>
          <c:order val="1"/>
          <c:tx>
            <c:strRef>
              <c:f>Лист1!$C$435</c:f>
              <c:strCache>
                <c:ptCount val="1"/>
                <c:pt idx="0">
                  <c:v>от 35 до 80 тыс. чел.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Лист1!$A$436:$A$442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Органы власти ничего не предпринимают, что и требуется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только мешают бизнесу своими действиями</c:v>
                </c:pt>
                <c:pt idx="4">
                  <c:v>В чем-то органы власти помогают, в чем-то мешают</c:v>
                </c:pt>
                <c:pt idx="5">
                  <c:v>Другое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Лист1!$C$436:$C$442</c:f>
              <c:numCache>
                <c:formatCode>General</c:formatCode>
                <c:ptCount val="7"/>
                <c:pt idx="0">
                  <c:v>40</c:v>
                </c:pt>
                <c:pt idx="1">
                  <c:v>10</c:v>
                </c:pt>
                <c:pt idx="2">
                  <c:v>6</c:v>
                </c:pt>
                <c:pt idx="3">
                  <c:v>4</c:v>
                </c:pt>
                <c:pt idx="4">
                  <c:v>20</c:v>
                </c:pt>
                <c:pt idx="5">
                  <c:v>1</c:v>
                </c:pt>
                <c:pt idx="6">
                  <c:v>20</c:v>
                </c:pt>
              </c:numCache>
            </c:numRef>
          </c:val>
        </c:ser>
        <c:ser>
          <c:idx val="2"/>
          <c:order val="2"/>
          <c:tx>
            <c:strRef>
              <c:f>Лист1!$D$435</c:f>
              <c:strCache>
                <c:ptCount val="1"/>
                <c:pt idx="0">
                  <c:v>от 20 до 35 тыс. чел.</c:v>
                </c:pt>
              </c:strCache>
            </c:strRef>
          </c:tx>
          <c:spPr>
            <a:solidFill>
              <a:schemeClr val="accent3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Лист1!$A$436:$A$442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Органы власти ничего не предпринимают, что и требуется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только мешают бизнесу своими действиями</c:v>
                </c:pt>
                <c:pt idx="4">
                  <c:v>В чем-то органы власти помогают, в чем-то мешают</c:v>
                </c:pt>
                <c:pt idx="5">
                  <c:v>Другое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Лист1!$D$436:$D$442</c:f>
              <c:numCache>
                <c:formatCode>General</c:formatCode>
                <c:ptCount val="7"/>
                <c:pt idx="0">
                  <c:v>39</c:v>
                </c:pt>
                <c:pt idx="1">
                  <c:v>11</c:v>
                </c:pt>
                <c:pt idx="2">
                  <c:v>10</c:v>
                </c:pt>
                <c:pt idx="3">
                  <c:v>0</c:v>
                </c:pt>
                <c:pt idx="4">
                  <c:v>20</c:v>
                </c:pt>
                <c:pt idx="5">
                  <c:v>1</c:v>
                </c:pt>
                <c:pt idx="6">
                  <c:v>19</c:v>
                </c:pt>
              </c:numCache>
            </c:numRef>
          </c:val>
        </c:ser>
        <c:ser>
          <c:idx val="3"/>
          <c:order val="3"/>
          <c:tx>
            <c:strRef>
              <c:f>Лист1!$E$435</c:f>
              <c:strCache>
                <c:ptCount val="1"/>
                <c:pt idx="0">
                  <c:v>от 15 до 20 тыс. чел.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Лист1!$A$436:$A$442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Органы власти ничего не предпринимают, что и требуется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только мешают бизнесу своими действиями</c:v>
                </c:pt>
                <c:pt idx="4">
                  <c:v>В чем-то органы власти помогают, в чем-то мешают</c:v>
                </c:pt>
                <c:pt idx="5">
                  <c:v>Другое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Лист1!$E$436:$E$442</c:f>
              <c:numCache>
                <c:formatCode>General</c:formatCode>
                <c:ptCount val="7"/>
                <c:pt idx="0">
                  <c:v>31</c:v>
                </c:pt>
                <c:pt idx="1">
                  <c:v>6</c:v>
                </c:pt>
                <c:pt idx="2">
                  <c:v>9</c:v>
                </c:pt>
                <c:pt idx="3">
                  <c:v>1</c:v>
                </c:pt>
                <c:pt idx="4">
                  <c:v>21</c:v>
                </c:pt>
                <c:pt idx="5">
                  <c:v>0</c:v>
                </c:pt>
                <c:pt idx="6">
                  <c:v>31</c:v>
                </c:pt>
              </c:numCache>
            </c:numRef>
          </c:val>
        </c:ser>
        <c:ser>
          <c:idx val="4"/>
          <c:order val="4"/>
          <c:tx>
            <c:strRef>
              <c:f>Лист1!$F$435</c:f>
              <c:strCache>
                <c:ptCount val="1"/>
                <c:pt idx="0">
                  <c:v>менее 15 тыс.чел.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Лист1!$A$436:$A$442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Органы власти ничего не предпринимают, что и требуется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только мешают бизнесу своими действиями</c:v>
                </c:pt>
                <c:pt idx="4">
                  <c:v>В чем-то органы власти помогают, в чем-то мешают</c:v>
                </c:pt>
                <c:pt idx="5">
                  <c:v>Другое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Лист1!$F$436:$F$442</c:f>
              <c:numCache>
                <c:formatCode>General</c:formatCode>
                <c:ptCount val="7"/>
                <c:pt idx="0">
                  <c:v>41</c:v>
                </c:pt>
                <c:pt idx="1">
                  <c:v>12</c:v>
                </c:pt>
                <c:pt idx="2">
                  <c:v>4</c:v>
                </c:pt>
                <c:pt idx="3">
                  <c:v>1</c:v>
                </c:pt>
                <c:pt idx="4">
                  <c:v>18</c:v>
                </c:pt>
                <c:pt idx="5">
                  <c:v>1</c:v>
                </c:pt>
                <c:pt idx="6">
                  <c:v>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2800992"/>
        <c:axId val="472797072"/>
      </c:barChart>
      <c:catAx>
        <c:axId val="4728009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97072"/>
        <c:crosses val="autoZero"/>
        <c:auto val="1"/>
        <c:lblAlgn val="ctr"/>
        <c:lblOffset val="100"/>
        <c:noMultiLvlLbl val="0"/>
      </c:catAx>
      <c:valAx>
        <c:axId val="472797072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72800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Лист1!$B$459</c:f>
              <c:strCache>
                <c:ptCount val="1"/>
                <c:pt idx="0">
                  <c:v>Рынок Нижегородской области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Лист1!$A$460:$A$466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Органы власти ничего не предпринимают, что и требуется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только мешают бизнесу своими действиями</c:v>
                </c:pt>
                <c:pt idx="4">
                  <c:v>В чем-то органы власти помогают, в чем-то мешают</c:v>
                </c:pt>
                <c:pt idx="5">
                  <c:v>Другое 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Лист1!$B$460:$B$466</c:f>
              <c:numCache>
                <c:formatCode>General</c:formatCode>
                <c:ptCount val="7"/>
                <c:pt idx="0">
                  <c:v>35</c:v>
                </c:pt>
                <c:pt idx="1">
                  <c:v>9</c:v>
                </c:pt>
                <c:pt idx="2">
                  <c:v>10</c:v>
                </c:pt>
                <c:pt idx="3">
                  <c:v>4</c:v>
                </c:pt>
                <c:pt idx="4">
                  <c:v>16</c:v>
                </c:pt>
                <c:pt idx="5">
                  <c:v>1</c:v>
                </c:pt>
                <c:pt idx="6">
                  <c:v>24</c:v>
                </c:pt>
              </c:numCache>
            </c:numRef>
          </c:val>
        </c:ser>
        <c:ser>
          <c:idx val="1"/>
          <c:order val="1"/>
          <c:tx>
            <c:strRef>
              <c:f>Лист1!$C$459</c:f>
              <c:strCache>
                <c:ptCount val="1"/>
                <c:pt idx="0">
                  <c:v>Локальный рынок (отдельное мун.образование)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Лист1!$A$460:$A$466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Органы власти ничего не предпринимают, что и требуется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только мешают бизнесу своими действиями</c:v>
                </c:pt>
                <c:pt idx="4">
                  <c:v>В чем-то органы власти помогают, в чем-то мешают</c:v>
                </c:pt>
                <c:pt idx="5">
                  <c:v>Другое 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Лист1!$C$460:$C$466</c:f>
              <c:numCache>
                <c:formatCode>General</c:formatCode>
                <c:ptCount val="7"/>
                <c:pt idx="0">
                  <c:v>32</c:v>
                </c:pt>
                <c:pt idx="1">
                  <c:v>12</c:v>
                </c:pt>
                <c:pt idx="2">
                  <c:v>12</c:v>
                </c:pt>
                <c:pt idx="3">
                  <c:v>3</c:v>
                </c:pt>
                <c:pt idx="4">
                  <c:v>20</c:v>
                </c:pt>
                <c:pt idx="5">
                  <c:v>0</c:v>
                </c:pt>
                <c:pt idx="6">
                  <c:v>20</c:v>
                </c:pt>
              </c:numCache>
            </c:numRef>
          </c:val>
        </c:ser>
        <c:ser>
          <c:idx val="2"/>
          <c:order val="2"/>
          <c:tx>
            <c:strRef>
              <c:f>Лист1!$D$459</c:f>
              <c:strCache>
                <c:ptCount val="1"/>
                <c:pt idx="0">
                  <c:v>Рынки нескольких субъектов Российской Федерации</c:v>
                </c:pt>
              </c:strCache>
            </c:strRef>
          </c:tx>
          <c:spPr>
            <a:solidFill>
              <a:schemeClr val="accent3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Лист1!$A$460:$A$466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Органы власти ничего не предпринимают, что и требуется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только мешают бизнесу своими действиями</c:v>
                </c:pt>
                <c:pt idx="4">
                  <c:v>В чем-то органы власти помогают, в чем-то мешают</c:v>
                </c:pt>
                <c:pt idx="5">
                  <c:v>Другое 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Лист1!$D$460:$D$466</c:f>
              <c:numCache>
                <c:formatCode>General</c:formatCode>
                <c:ptCount val="7"/>
                <c:pt idx="0">
                  <c:v>20</c:v>
                </c:pt>
                <c:pt idx="1">
                  <c:v>16</c:v>
                </c:pt>
                <c:pt idx="2">
                  <c:v>22</c:v>
                </c:pt>
                <c:pt idx="3">
                  <c:v>6</c:v>
                </c:pt>
                <c:pt idx="4">
                  <c:v>18</c:v>
                </c:pt>
                <c:pt idx="5">
                  <c:v>2</c:v>
                </c:pt>
                <c:pt idx="6">
                  <c:v>16</c:v>
                </c:pt>
              </c:numCache>
            </c:numRef>
          </c:val>
        </c:ser>
        <c:ser>
          <c:idx val="3"/>
          <c:order val="3"/>
          <c:tx>
            <c:strRef>
              <c:f>Лист1!$E$459</c:f>
              <c:strCache>
                <c:ptCount val="1"/>
                <c:pt idx="0">
                  <c:v>Рынки РФ, СНГ или дальнего зарубежья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Лист1!$A$460:$A$466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Органы власти ничего не предпринимают, что и требуется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только мешают бизнесу своими действиями</c:v>
                </c:pt>
                <c:pt idx="4">
                  <c:v>В чем-то органы власти помогают, в чем-то мешают</c:v>
                </c:pt>
                <c:pt idx="5">
                  <c:v>Другое 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Лист1!$E$460:$E$466</c:f>
              <c:numCache>
                <c:formatCode>General</c:formatCode>
                <c:ptCount val="7"/>
                <c:pt idx="0">
                  <c:v>33</c:v>
                </c:pt>
                <c:pt idx="1">
                  <c:v>11</c:v>
                </c:pt>
                <c:pt idx="2">
                  <c:v>6</c:v>
                </c:pt>
                <c:pt idx="3">
                  <c:v>11</c:v>
                </c:pt>
                <c:pt idx="4">
                  <c:v>20</c:v>
                </c:pt>
                <c:pt idx="5">
                  <c:v>0</c:v>
                </c:pt>
                <c:pt idx="6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2799816"/>
        <c:axId val="474444296"/>
      </c:barChart>
      <c:catAx>
        <c:axId val="4727998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4444296"/>
        <c:crosses val="autoZero"/>
        <c:auto val="1"/>
        <c:lblAlgn val="ctr"/>
        <c:lblOffset val="100"/>
        <c:noMultiLvlLbl val="0"/>
      </c:catAx>
      <c:valAx>
        <c:axId val="474444296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72799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Лист1!$B$472</c:f>
              <c:strCache>
                <c:ptCount val="1"/>
                <c:pt idx="0">
                  <c:v>Рынок Нижегородской области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Лист1!$A$473:$A$479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Органы власти ничего не предпринимают, что и требуется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только мешают бизнесу своими действиями</c:v>
                </c:pt>
                <c:pt idx="4">
                  <c:v>В чем-то органы власти помогают, в чем-то мешают</c:v>
                </c:pt>
                <c:pt idx="5">
                  <c:v>Другое 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Лист1!$B$473:$B$479</c:f>
              <c:numCache>
                <c:formatCode>General</c:formatCode>
                <c:ptCount val="7"/>
                <c:pt idx="0">
                  <c:v>29</c:v>
                </c:pt>
                <c:pt idx="1">
                  <c:v>7</c:v>
                </c:pt>
                <c:pt idx="2">
                  <c:v>10</c:v>
                </c:pt>
                <c:pt idx="3">
                  <c:v>4</c:v>
                </c:pt>
                <c:pt idx="4">
                  <c:v>23</c:v>
                </c:pt>
                <c:pt idx="5">
                  <c:v>1</c:v>
                </c:pt>
                <c:pt idx="6">
                  <c:v>27</c:v>
                </c:pt>
              </c:numCache>
            </c:numRef>
          </c:val>
        </c:ser>
        <c:ser>
          <c:idx val="1"/>
          <c:order val="1"/>
          <c:tx>
            <c:strRef>
              <c:f>Лист1!$C$472</c:f>
              <c:strCache>
                <c:ptCount val="1"/>
                <c:pt idx="0">
                  <c:v>Локальный рынок (отдельное мун.образование)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Лист1!$A$473:$A$479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Органы власти ничего не предпринимают, что и требуется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только мешают бизнесу своими действиями</c:v>
                </c:pt>
                <c:pt idx="4">
                  <c:v>В чем-то органы власти помогают, в чем-то мешают</c:v>
                </c:pt>
                <c:pt idx="5">
                  <c:v>Другое 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Лист1!$C$473:$C$479</c:f>
              <c:numCache>
                <c:formatCode>General</c:formatCode>
                <c:ptCount val="7"/>
                <c:pt idx="0">
                  <c:v>42</c:v>
                </c:pt>
                <c:pt idx="1">
                  <c:v>14</c:v>
                </c:pt>
                <c:pt idx="2">
                  <c:v>8</c:v>
                </c:pt>
                <c:pt idx="3">
                  <c:v>2</c:v>
                </c:pt>
                <c:pt idx="4">
                  <c:v>15</c:v>
                </c:pt>
                <c:pt idx="5">
                  <c:v>1</c:v>
                </c:pt>
                <c:pt idx="6">
                  <c:v>19</c:v>
                </c:pt>
              </c:numCache>
            </c:numRef>
          </c:val>
        </c:ser>
        <c:ser>
          <c:idx val="2"/>
          <c:order val="2"/>
          <c:tx>
            <c:strRef>
              <c:f>Лист1!$D$472</c:f>
              <c:strCache>
                <c:ptCount val="1"/>
                <c:pt idx="0">
                  <c:v>Рынки нескольких субъектов Российской Федерации</c:v>
                </c:pt>
              </c:strCache>
            </c:strRef>
          </c:tx>
          <c:spPr>
            <a:solidFill>
              <a:schemeClr val="accent3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Лист1!$A$473:$A$479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Органы власти ничего не предпринимают, что и требуется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только мешают бизнесу своими действиями</c:v>
                </c:pt>
                <c:pt idx="4">
                  <c:v>В чем-то органы власти помогают, в чем-то мешают</c:v>
                </c:pt>
                <c:pt idx="5">
                  <c:v>Другое 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Лист1!$D$473:$D$479</c:f>
              <c:numCache>
                <c:formatCode>General</c:formatCode>
                <c:ptCount val="7"/>
                <c:pt idx="0">
                  <c:v>36</c:v>
                </c:pt>
                <c:pt idx="1">
                  <c:v>8</c:v>
                </c:pt>
                <c:pt idx="2">
                  <c:v>8</c:v>
                </c:pt>
                <c:pt idx="3">
                  <c:v>2</c:v>
                </c:pt>
                <c:pt idx="4">
                  <c:v>22</c:v>
                </c:pt>
                <c:pt idx="5">
                  <c:v>2</c:v>
                </c:pt>
                <c:pt idx="6">
                  <c:v>22</c:v>
                </c:pt>
              </c:numCache>
            </c:numRef>
          </c:val>
        </c:ser>
        <c:ser>
          <c:idx val="3"/>
          <c:order val="3"/>
          <c:tx>
            <c:strRef>
              <c:f>Лист1!$E$472</c:f>
              <c:strCache>
                <c:ptCount val="1"/>
                <c:pt idx="0">
                  <c:v>Рынки РФ, СНГ или дальнего зарубежья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Лист1!$A$473:$A$479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Органы власти ничего не предпринимают, что и требуется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только мешают бизнесу своими действиями</c:v>
                </c:pt>
                <c:pt idx="4">
                  <c:v>В чем-то органы власти помогают, в чем-то мешают</c:v>
                </c:pt>
                <c:pt idx="5">
                  <c:v>Другое 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Лист1!$E$473:$E$479</c:f>
              <c:numCache>
                <c:formatCode>General</c:formatCode>
                <c:ptCount val="7"/>
                <c:pt idx="0">
                  <c:v>26</c:v>
                </c:pt>
                <c:pt idx="1">
                  <c:v>11</c:v>
                </c:pt>
                <c:pt idx="2">
                  <c:v>14</c:v>
                </c:pt>
                <c:pt idx="3">
                  <c:v>6</c:v>
                </c:pt>
                <c:pt idx="4">
                  <c:v>31</c:v>
                </c:pt>
                <c:pt idx="5">
                  <c:v>0</c:v>
                </c:pt>
                <c:pt idx="6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4434888"/>
        <c:axId val="474438808"/>
      </c:barChart>
      <c:catAx>
        <c:axId val="47443488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4438808"/>
        <c:crosses val="autoZero"/>
        <c:auto val="1"/>
        <c:lblAlgn val="ctr"/>
        <c:lblOffset val="100"/>
        <c:noMultiLvlLbl val="0"/>
      </c:catAx>
      <c:valAx>
        <c:axId val="474438808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74434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Лист1!$B$497</c:f>
              <c:strCache>
                <c:ptCount val="1"/>
                <c:pt idx="0">
                  <c:v>Сельское хозяйство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Лист1!$A$498:$A$504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Органы власти ничего не предпринимают, что и требуется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только мешают бизнесу своими действиями</c:v>
                </c:pt>
                <c:pt idx="4">
                  <c:v>В чем-то органы власти помогают, в чем-то мешают</c:v>
                </c:pt>
                <c:pt idx="5">
                  <c:v>Другое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Лист1!$B$498:$B$504</c:f>
              <c:numCache>
                <c:formatCode>General</c:formatCode>
                <c:ptCount val="7"/>
                <c:pt idx="0">
                  <c:v>49</c:v>
                </c:pt>
                <c:pt idx="1">
                  <c:v>5</c:v>
                </c:pt>
                <c:pt idx="2">
                  <c:v>11</c:v>
                </c:pt>
                <c:pt idx="3">
                  <c:v>3</c:v>
                </c:pt>
                <c:pt idx="4">
                  <c:v>20</c:v>
                </c:pt>
                <c:pt idx="5">
                  <c:v>0</c:v>
                </c:pt>
                <c:pt idx="6">
                  <c:v>12</c:v>
                </c:pt>
              </c:numCache>
            </c:numRef>
          </c:val>
        </c:ser>
        <c:ser>
          <c:idx val="1"/>
          <c:order val="1"/>
          <c:tx>
            <c:strRef>
              <c:f>Лист1!$C$497</c:f>
              <c:strCache>
                <c:ptCount val="1"/>
                <c:pt idx="0">
                  <c:v>Производство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Лист1!$A$498:$A$504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Органы власти ничего не предпринимают, что и требуется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только мешают бизнесу своими действиями</c:v>
                </c:pt>
                <c:pt idx="4">
                  <c:v>В чем-то органы власти помогают, в чем-то мешают</c:v>
                </c:pt>
                <c:pt idx="5">
                  <c:v>Другое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Лист1!$C$498:$C$504</c:f>
              <c:numCache>
                <c:formatCode>General</c:formatCode>
                <c:ptCount val="7"/>
                <c:pt idx="0">
                  <c:v>35</c:v>
                </c:pt>
                <c:pt idx="1">
                  <c:v>11</c:v>
                </c:pt>
                <c:pt idx="2">
                  <c:v>15</c:v>
                </c:pt>
                <c:pt idx="3">
                  <c:v>4</c:v>
                </c:pt>
                <c:pt idx="4">
                  <c:v>14</c:v>
                </c:pt>
                <c:pt idx="5">
                  <c:v>1</c:v>
                </c:pt>
                <c:pt idx="6">
                  <c:v>21</c:v>
                </c:pt>
              </c:numCache>
            </c:numRef>
          </c:val>
        </c:ser>
        <c:ser>
          <c:idx val="2"/>
          <c:order val="2"/>
          <c:tx>
            <c:strRef>
              <c:f>Лист1!$D$497</c:f>
              <c:strCache>
                <c:ptCount val="1"/>
                <c:pt idx="0">
                  <c:v>Строит-во</c:v>
                </c:pt>
              </c:strCache>
            </c:strRef>
          </c:tx>
          <c:spPr>
            <a:solidFill>
              <a:schemeClr val="accent3">
                <a:lumMod val="9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Лист1!$A$498:$A$504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Органы власти ничего не предпринимают, что и требуется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только мешают бизнесу своими действиями</c:v>
                </c:pt>
                <c:pt idx="4">
                  <c:v>В чем-то органы власти помогают, в чем-то мешают</c:v>
                </c:pt>
                <c:pt idx="5">
                  <c:v>Другое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Лист1!$D$498:$D$504</c:f>
              <c:numCache>
                <c:formatCode>General</c:formatCode>
                <c:ptCount val="7"/>
                <c:pt idx="0">
                  <c:v>39</c:v>
                </c:pt>
                <c:pt idx="1">
                  <c:v>0</c:v>
                </c:pt>
                <c:pt idx="2">
                  <c:v>0</c:v>
                </c:pt>
                <c:pt idx="3">
                  <c:v>3</c:v>
                </c:pt>
                <c:pt idx="4">
                  <c:v>32</c:v>
                </c:pt>
                <c:pt idx="5">
                  <c:v>0</c:v>
                </c:pt>
                <c:pt idx="6">
                  <c:v>26</c:v>
                </c:pt>
              </c:numCache>
            </c:numRef>
          </c:val>
        </c:ser>
        <c:ser>
          <c:idx val="3"/>
          <c:order val="3"/>
          <c:tx>
            <c:strRef>
              <c:f>Лист1!$E$497</c:f>
              <c:strCache>
                <c:ptCount val="1"/>
                <c:pt idx="0">
                  <c:v>Торговля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Лист1!$A$498:$A$504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Органы власти ничего не предпринимают, что и требуется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только мешают бизнесу своими действиями</c:v>
                </c:pt>
                <c:pt idx="4">
                  <c:v>В чем-то органы власти помогают, в чем-то мешают</c:v>
                </c:pt>
                <c:pt idx="5">
                  <c:v>Другое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Лист1!$E$498:$E$504</c:f>
              <c:numCache>
                <c:formatCode>General</c:formatCode>
                <c:ptCount val="7"/>
                <c:pt idx="0">
                  <c:v>23</c:v>
                </c:pt>
                <c:pt idx="1">
                  <c:v>13</c:v>
                </c:pt>
                <c:pt idx="2">
                  <c:v>15</c:v>
                </c:pt>
                <c:pt idx="3">
                  <c:v>4</c:v>
                </c:pt>
                <c:pt idx="4">
                  <c:v>20</c:v>
                </c:pt>
                <c:pt idx="5">
                  <c:v>1</c:v>
                </c:pt>
                <c:pt idx="6">
                  <c:v>24</c:v>
                </c:pt>
              </c:numCache>
            </c:numRef>
          </c:val>
        </c:ser>
        <c:ser>
          <c:idx val="4"/>
          <c:order val="4"/>
          <c:tx>
            <c:strRef>
              <c:f>Лист1!$F$497</c:f>
              <c:strCache>
                <c:ptCount val="1"/>
                <c:pt idx="0">
                  <c:v>Услуги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Лист1!$A$498:$A$504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Органы власти ничего не предпринимают, что и требуется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только мешают бизнесу своими действиями</c:v>
                </c:pt>
                <c:pt idx="4">
                  <c:v>В чем-то органы власти помогают, в чем-то мешают</c:v>
                </c:pt>
                <c:pt idx="5">
                  <c:v>Другое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Лист1!$F$498:$F$504</c:f>
              <c:numCache>
                <c:formatCode>General</c:formatCode>
                <c:ptCount val="7"/>
                <c:pt idx="0">
                  <c:v>27</c:v>
                </c:pt>
                <c:pt idx="1">
                  <c:v>15</c:v>
                </c:pt>
                <c:pt idx="2">
                  <c:v>12</c:v>
                </c:pt>
                <c:pt idx="3">
                  <c:v>7</c:v>
                </c:pt>
                <c:pt idx="4">
                  <c:v>25</c:v>
                </c:pt>
                <c:pt idx="5">
                  <c:v>1</c:v>
                </c:pt>
                <c:pt idx="6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4442728"/>
        <c:axId val="474434496"/>
      </c:barChart>
      <c:catAx>
        <c:axId val="4744427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4434496"/>
        <c:crosses val="autoZero"/>
        <c:auto val="1"/>
        <c:lblAlgn val="ctr"/>
        <c:lblOffset val="100"/>
        <c:noMultiLvlLbl val="0"/>
      </c:catAx>
      <c:valAx>
        <c:axId val="474434496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74442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Лист1!$B$508</c:f>
              <c:strCache>
                <c:ptCount val="1"/>
                <c:pt idx="0">
                  <c:v>Сельское хозяйство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Лист1!$A$509:$A$515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Органы власти ничего не предпринимают, что и требуется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только мешают бизнесу своими действиями</c:v>
                </c:pt>
                <c:pt idx="4">
                  <c:v>В чем-то органы власти помогают, в чем-то мешают</c:v>
                </c:pt>
                <c:pt idx="5">
                  <c:v>Другое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Лист1!$B$509:$B$515</c:f>
              <c:numCache>
                <c:formatCode>General</c:formatCode>
                <c:ptCount val="7"/>
                <c:pt idx="0">
                  <c:v>27</c:v>
                </c:pt>
                <c:pt idx="1">
                  <c:v>13</c:v>
                </c:pt>
                <c:pt idx="2">
                  <c:v>7</c:v>
                </c:pt>
                <c:pt idx="3">
                  <c:v>4</c:v>
                </c:pt>
                <c:pt idx="4">
                  <c:v>20</c:v>
                </c:pt>
                <c:pt idx="5">
                  <c:v>1</c:v>
                </c:pt>
                <c:pt idx="6">
                  <c:v>28</c:v>
                </c:pt>
              </c:numCache>
            </c:numRef>
          </c:val>
        </c:ser>
        <c:ser>
          <c:idx val="1"/>
          <c:order val="1"/>
          <c:tx>
            <c:strRef>
              <c:f>Лист1!$C$508</c:f>
              <c:strCache>
                <c:ptCount val="1"/>
                <c:pt idx="0">
                  <c:v>Производство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Лист1!$A$509:$A$515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Органы власти ничего не предпринимают, что и требуется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только мешают бизнесу своими действиями</c:v>
                </c:pt>
                <c:pt idx="4">
                  <c:v>В чем-то органы власти помогают, в чем-то мешают</c:v>
                </c:pt>
                <c:pt idx="5">
                  <c:v>Другое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Лист1!$C$509:$C$515</c:f>
              <c:numCache>
                <c:formatCode>General</c:formatCode>
                <c:ptCount val="7"/>
                <c:pt idx="0">
                  <c:v>30</c:v>
                </c:pt>
                <c:pt idx="1">
                  <c:v>9</c:v>
                </c:pt>
                <c:pt idx="2">
                  <c:v>12</c:v>
                </c:pt>
                <c:pt idx="3">
                  <c:v>3</c:v>
                </c:pt>
                <c:pt idx="4">
                  <c:v>14</c:v>
                </c:pt>
                <c:pt idx="5">
                  <c:v>0</c:v>
                </c:pt>
                <c:pt idx="6">
                  <c:v>32</c:v>
                </c:pt>
              </c:numCache>
            </c:numRef>
          </c:val>
        </c:ser>
        <c:ser>
          <c:idx val="2"/>
          <c:order val="2"/>
          <c:tx>
            <c:strRef>
              <c:f>Лист1!$D$508</c:f>
              <c:strCache>
                <c:ptCount val="1"/>
                <c:pt idx="0">
                  <c:v>Строит-во</c:v>
                </c:pt>
              </c:strCache>
            </c:strRef>
          </c:tx>
          <c:spPr>
            <a:solidFill>
              <a:schemeClr val="accent3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Лист1!$A$509:$A$515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Органы власти ничего не предпринимают, что и требуется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только мешают бизнесу своими действиями</c:v>
                </c:pt>
                <c:pt idx="4">
                  <c:v>В чем-то органы власти помогают, в чем-то мешают</c:v>
                </c:pt>
                <c:pt idx="5">
                  <c:v>Другое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Лист1!$D$509:$D$515</c:f>
              <c:numCache>
                <c:formatCode>General</c:formatCode>
                <c:ptCount val="7"/>
                <c:pt idx="0">
                  <c:v>44</c:v>
                </c:pt>
                <c:pt idx="1">
                  <c:v>12</c:v>
                </c:pt>
                <c:pt idx="2">
                  <c:v>12</c:v>
                </c:pt>
                <c:pt idx="3">
                  <c:v>0</c:v>
                </c:pt>
                <c:pt idx="4">
                  <c:v>15</c:v>
                </c:pt>
                <c:pt idx="5">
                  <c:v>1</c:v>
                </c:pt>
                <c:pt idx="6">
                  <c:v>15</c:v>
                </c:pt>
              </c:numCache>
            </c:numRef>
          </c:val>
        </c:ser>
        <c:ser>
          <c:idx val="3"/>
          <c:order val="3"/>
          <c:tx>
            <c:strRef>
              <c:f>Лист1!$E$508</c:f>
              <c:strCache>
                <c:ptCount val="1"/>
                <c:pt idx="0">
                  <c:v>Торговля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Лист1!$A$509:$A$515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Органы власти ничего не предпринимают, что и требуется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только мешают бизнесу своими действиями</c:v>
                </c:pt>
                <c:pt idx="4">
                  <c:v>В чем-то органы власти помогают, в чем-то мешают</c:v>
                </c:pt>
                <c:pt idx="5">
                  <c:v>Другое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Лист1!$E$509:$E$515</c:f>
              <c:numCache>
                <c:formatCode>General</c:formatCode>
                <c:ptCount val="7"/>
                <c:pt idx="0">
                  <c:v>27</c:v>
                </c:pt>
                <c:pt idx="1">
                  <c:v>4</c:v>
                </c:pt>
                <c:pt idx="2">
                  <c:v>4</c:v>
                </c:pt>
                <c:pt idx="3">
                  <c:v>8</c:v>
                </c:pt>
                <c:pt idx="4">
                  <c:v>31</c:v>
                </c:pt>
                <c:pt idx="5">
                  <c:v>0</c:v>
                </c:pt>
                <c:pt idx="6">
                  <c:v>27</c:v>
                </c:pt>
              </c:numCache>
            </c:numRef>
          </c:val>
        </c:ser>
        <c:ser>
          <c:idx val="4"/>
          <c:order val="4"/>
          <c:tx>
            <c:strRef>
              <c:f>Лист1!$F$508</c:f>
              <c:strCache>
                <c:ptCount val="1"/>
                <c:pt idx="0">
                  <c:v>Услуги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Лист1!$A$509:$A$515</c:f>
              <c:strCache>
                <c:ptCount val="7"/>
                <c:pt idx="0">
                  <c:v>Органы власти помогают бизнесу своими действиями</c:v>
                </c:pt>
                <c:pt idx="1">
                  <c:v>Органы власти ничего не предпринимают, что и требуется</c:v>
                </c:pt>
                <c:pt idx="2">
                  <c:v>Органы власти не предпринимают каких-либо действий, но их участие необходимо</c:v>
                </c:pt>
                <c:pt idx="3">
                  <c:v>Органы власти только мешают бизнесу своими действиями</c:v>
                </c:pt>
                <c:pt idx="4">
                  <c:v>В чем-то органы власти помогают, в чем-то мешают</c:v>
                </c:pt>
                <c:pt idx="5">
                  <c:v>Другое</c:v>
                </c:pt>
                <c:pt idx="6">
                  <c:v>Затруднились ответить</c:v>
                </c:pt>
              </c:strCache>
            </c:strRef>
          </c:cat>
          <c:val>
            <c:numRef>
              <c:f>Лист1!$F$509:$F$515</c:f>
              <c:numCache>
                <c:formatCode>General</c:formatCode>
                <c:ptCount val="7"/>
                <c:pt idx="0">
                  <c:v>36</c:v>
                </c:pt>
                <c:pt idx="1">
                  <c:v>10</c:v>
                </c:pt>
                <c:pt idx="2">
                  <c:v>9</c:v>
                </c:pt>
                <c:pt idx="3">
                  <c:v>3</c:v>
                </c:pt>
                <c:pt idx="4">
                  <c:v>21</c:v>
                </c:pt>
                <c:pt idx="5">
                  <c:v>1</c:v>
                </c:pt>
                <c:pt idx="6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4442336"/>
        <c:axId val="474437240"/>
      </c:barChart>
      <c:catAx>
        <c:axId val="474442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4437240"/>
        <c:crosses val="autoZero"/>
        <c:auto val="1"/>
        <c:lblAlgn val="ctr"/>
        <c:lblOffset val="100"/>
        <c:noMultiLvlLbl val="0"/>
      </c:catAx>
      <c:valAx>
        <c:axId val="474437240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74442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Лист1!$B$322</c:f>
              <c:strCache>
                <c:ptCount val="1"/>
                <c:pt idx="0">
                  <c:v>Удовлетворительно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Лист1!$A$323:$A$327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Лист1!$B$323:$B$327</c:f>
              <c:numCache>
                <c:formatCode>General</c:formatCode>
                <c:ptCount val="5"/>
                <c:pt idx="0">
                  <c:v>31</c:v>
                </c:pt>
                <c:pt idx="1">
                  <c:v>27</c:v>
                </c:pt>
                <c:pt idx="2">
                  <c:v>27</c:v>
                </c:pt>
                <c:pt idx="3">
                  <c:v>28</c:v>
                </c:pt>
                <c:pt idx="4">
                  <c:v>40</c:v>
                </c:pt>
              </c:numCache>
            </c:numRef>
          </c:val>
        </c:ser>
        <c:ser>
          <c:idx val="1"/>
          <c:order val="1"/>
          <c:tx>
            <c:strRef>
              <c:f>Лист1!$C$322</c:f>
              <c:strCache>
                <c:ptCount val="1"/>
                <c:pt idx="0">
                  <c:v>Скорее удовлетворительно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Лист1!$A$323:$A$327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Лист1!$C$323:$C$327</c:f>
              <c:numCache>
                <c:formatCode>General</c:formatCode>
                <c:ptCount val="5"/>
                <c:pt idx="0">
                  <c:v>32</c:v>
                </c:pt>
                <c:pt idx="1">
                  <c:v>23</c:v>
                </c:pt>
                <c:pt idx="2">
                  <c:v>26</c:v>
                </c:pt>
                <c:pt idx="3">
                  <c:v>28</c:v>
                </c:pt>
                <c:pt idx="4">
                  <c:v>27</c:v>
                </c:pt>
              </c:numCache>
            </c:numRef>
          </c:val>
        </c:ser>
        <c:ser>
          <c:idx val="2"/>
          <c:order val="2"/>
          <c:tx>
            <c:strRef>
              <c:f>Лист1!$D$322</c:f>
              <c:strCache>
                <c:ptCount val="1"/>
                <c:pt idx="0">
                  <c:v>Скорее неудовлетворительно</c:v>
                </c:pt>
              </c:strCache>
            </c:strRef>
          </c:tx>
          <c:spPr>
            <a:solidFill>
              <a:schemeClr val="accent3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Лист1!$A$323:$A$327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Лист1!$D$323:$D$327</c:f>
              <c:numCache>
                <c:formatCode>General</c:formatCode>
                <c:ptCount val="5"/>
                <c:pt idx="0">
                  <c:v>13</c:v>
                </c:pt>
                <c:pt idx="1">
                  <c:v>15</c:v>
                </c:pt>
                <c:pt idx="2">
                  <c:v>19</c:v>
                </c:pt>
                <c:pt idx="3">
                  <c:v>16</c:v>
                </c:pt>
                <c:pt idx="4">
                  <c:v>12</c:v>
                </c:pt>
              </c:numCache>
            </c:numRef>
          </c:val>
        </c:ser>
        <c:ser>
          <c:idx val="3"/>
          <c:order val="3"/>
          <c:tx>
            <c:strRef>
              <c:f>Лист1!$E$322</c:f>
              <c:strCache>
                <c:ptCount val="1"/>
                <c:pt idx="0">
                  <c:v>Неудовлетворительно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Лист1!$A$323:$A$327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Лист1!$E$323:$E$327</c:f>
              <c:numCache>
                <c:formatCode>General</c:formatCode>
                <c:ptCount val="5"/>
                <c:pt idx="0">
                  <c:v>6</c:v>
                </c:pt>
                <c:pt idx="1">
                  <c:v>13</c:v>
                </c:pt>
                <c:pt idx="2">
                  <c:v>9</c:v>
                </c:pt>
                <c:pt idx="3">
                  <c:v>6</c:v>
                </c:pt>
                <c:pt idx="4">
                  <c:v>4</c:v>
                </c:pt>
              </c:numCache>
            </c:numRef>
          </c:val>
        </c:ser>
        <c:ser>
          <c:idx val="4"/>
          <c:order val="4"/>
          <c:tx>
            <c:strRef>
              <c:f>Лист1!$F$322</c:f>
              <c:strCache>
                <c:ptCount val="1"/>
                <c:pt idx="0">
                  <c:v>Затруднились ответить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Лист1!$A$323:$A$327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Лист1!$F$323:$F$327</c:f>
              <c:numCache>
                <c:formatCode>General</c:formatCode>
                <c:ptCount val="5"/>
                <c:pt idx="0">
                  <c:v>19</c:v>
                </c:pt>
                <c:pt idx="1">
                  <c:v>23</c:v>
                </c:pt>
                <c:pt idx="2">
                  <c:v>18</c:v>
                </c:pt>
                <c:pt idx="3">
                  <c:v>22</c:v>
                </c:pt>
                <c:pt idx="4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4435672"/>
        <c:axId val="474439592"/>
      </c:barChart>
      <c:catAx>
        <c:axId val="4744356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pPr>
            <a:endParaRPr lang="ru-RU"/>
          </a:p>
        </c:txPr>
        <c:crossAx val="474439592"/>
        <c:crosses val="autoZero"/>
        <c:auto val="1"/>
        <c:lblAlgn val="ctr"/>
        <c:lblOffset val="100"/>
        <c:noMultiLvlLbl val="0"/>
      </c:catAx>
      <c:valAx>
        <c:axId val="47443959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74435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Лист1!$B$314</c:f>
              <c:strCache>
                <c:ptCount val="1"/>
                <c:pt idx="0">
                  <c:v>Удовлетворительно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Лист1!$A$315:$A$319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Лист1!$B$315:$B$319</c:f>
              <c:numCache>
                <c:formatCode>General</c:formatCode>
                <c:ptCount val="5"/>
                <c:pt idx="0">
                  <c:v>28</c:v>
                </c:pt>
                <c:pt idx="1">
                  <c:v>19</c:v>
                </c:pt>
                <c:pt idx="2">
                  <c:v>22</c:v>
                </c:pt>
                <c:pt idx="3">
                  <c:v>20</c:v>
                </c:pt>
                <c:pt idx="4">
                  <c:v>32</c:v>
                </c:pt>
              </c:numCache>
            </c:numRef>
          </c:val>
        </c:ser>
        <c:ser>
          <c:idx val="1"/>
          <c:order val="1"/>
          <c:tx>
            <c:strRef>
              <c:f>Лист1!$C$314</c:f>
              <c:strCache>
                <c:ptCount val="1"/>
                <c:pt idx="0">
                  <c:v>Скорее удовлетворительно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Лист1!$A$315:$A$319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Лист1!$C$315:$C$319</c:f>
              <c:numCache>
                <c:formatCode>General</c:formatCode>
                <c:ptCount val="5"/>
                <c:pt idx="0">
                  <c:v>26</c:v>
                </c:pt>
                <c:pt idx="1">
                  <c:v>18</c:v>
                </c:pt>
                <c:pt idx="2">
                  <c:v>22</c:v>
                </c:pt>
                <c:pt idx="3">
                  <c:v>24</c:v>
                </c:pt>
                <c:pt idx="4">
                  <c:v>25</c:v>
                </c:pt>
              </c:numCache>
            </c:numRef>
          </c:val>
        </c:ser>
        <c:ser>
          <c:idx val="2"/>
          <c:order val="2"/>
          <c:tx>
            <c:strRef>
              <c:f>Лист1!$D$314</c:f>
              <c:strCache>
                <c:ptCount val="1"/>
                <c:pt idx="0">
                  <c:v>Скорее неудовлетворительно</c:v>
                </c:pt>
              </c:strCache>
            </c:strRef>
          </c:tx>
          <c:spPr>
            <a:solidFill>
              <a:schemeClr val="accent3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Лист1!$A$315:$A$319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Лист1!$D$315:$D$319</c:f>
              <c:numCache>
                <c:formatCode>General</c:formatCode>
                <c:ptCount val="5"/>
                <c:pt idx="0">
                  <c:v>14</c:v>
                </c:pt>
                <c:pt idx="1">
                  <c:v>18</c:v>
                </c:pt>
                <c:pt idx="2">
                  <c:v>21</c:v>
                </c:pt>
                <c:pt idx="3">
                  <c:v>18</c:v>
                </c:pt>
                <c:pt idx="4">
                  <c:v>13</c:v>
                </c:pt>
              </c:numCache>
            </c:numRef>
          </c:val>
        </c:ser>
        <c:ser>
          <c:idx val="3"/>
          <c:order val="3"/>
          <c:tx>
            <c:strRef>
              <c:f>Лист1!$E$314</c:f>
              <c:strCache>
                <c:ptCount val="1"/>
                <c:pt idx="0">
                  <c:v>Неудовлетворительно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Лист1!$A$315:$A$319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Лист1!$E$315:$E$319</c:f>
              <c:numCache>
                <c:formatCode>General</c:formatCode>
                <c:ptCount val="5"/>
                <c:pt idx="0">
                  <c:v>7</c:v>
                </c:pt>
                <c:pt idx="1">
                  <c:v>17</c:v>
                </c:pt>
                <c:pt idx="2">
                  <c:v>14</c:v>
                </c:pt>
                <c:pt idx="3">
                  <c:v>7</c:v>
                </c:pt>
                <c:pt idx="4">
                  <c:v>7</c:v>
                </c:pt>
              </c:numCache>
            </c:numRef>
          </c:val>
        </c:ser>
        <c:ser>
          <c:idx val="4"/>
          <c:order val="4"/>
          <c:tx>
            <c:strRef>
              <c:f>Лист1!$F$314</c:f>
              <c:strCache>
                <c:ptCount val="1"/>
                <c:pt idx="0">
                  <c:v>Затруднились ответить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Лист1!$A$315:$A$319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Лист1!$F$315:$F$319</c:f>
              <c:numCache>
                <c:formatCode>General</c:formatCode>
                <c:ptCount val="5"/>
                <c:pt idx="0">
                  <c:v>25</c:v>
                </c:pt>
                <c:pt idx="1">
                  <c:v>28</c:v>
                </c:pt>
                <c:pt idx="2">
                  <c:v>21</c:v>
                </c:pt>
                <c:pt idx="3">
                  <c:v>31</c:v>
                </c:pt>
                <c:pt idx="4">
                  <c:v>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4436064"/>
        <c:axId val="474437632"/>
      </c:barChart>
      <c:catAx>
        <c:axId val="4744360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4437632"/>
        <c:crosses val="autoZero"/>
        <c:auto val="1"/>
        <c:lblAlgn val="ctr"/>
        <c:lblOffset val="100"/>
        <c:noMultiLvlLbl val="0"/>
      </c:catAx>
      <c:valAx>
        <c:axId val="47443763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74436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Лист1!$B$333</c:f>
              <c:strCache>
                <c:ptCount val="1"/>
                <c:pt idx="0">
                  <c:v>Удовлетворительно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Лист1!$A$334:$A$338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Лист1!$B$334:$B$338</c:f>
              <c:numCache>
                <c:formatCode>General</c:formatCode>
                <c:ptCount val="5"/>
                <c:pt idx="0">
                  <c:v>20</c:v>
                </c:pt>
                <c:pt idx="1">
                  <c:v>14</c:v>
                </c:pt>
                <c:pt idx="2">
                  <c:v>14</c:v>
                </c:pt>
                <c:pt idx="3">
                  <c:v>14</c:v>
                </c:pt>
                <c:pt idx="4">
                  <c:v>25</c:v>
                </c:pt>
              </c:numCache>
            </c:numRef>
          </c:val>
        </c:ser>
        <c:ser>
          <c:idx val="1"/>
          <c:order val="1"/>
          <c:tx>
            <c:strRef>
              <c:f>Лист1!$C$333</c:f>
              <c:strCache>
                <c:ptCount val="1"/>
                <c:pt idx="0">
                  <c:v>Скорее удовлетворительно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Лист1!$A$334:$A$338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Лист1!$C$334:$C$338</c:f>
              <c:numCache>
                <c:formatCode>General</c:formatCode>
                <c:ptCount val="5"/>
                <c:pt idx="0">
                  <c:v>25</c:v>
                </c:pt>
                <c:pt idx="1">
                  <c:v>17</c:v>
                </c:pt>
                <c:pt idx="2">
                  <c:v>23</c:v>
                </c:pt>
                <c:pt idx="3">
                  <c:v>23</c:v>
                </c:pt>
                <c:pt idx="4">
                  <c:v>27</c:v>
                </c:pt>
              </c:numCache>
            </c:numRef>
          </c:val>
        </c:ser>
        <c:ser>
          <c:idx val="2"/>
          <c:order val="2"/>
          <c:tx>
            <c:strRef>
              <c:f>Лист1!$D$333</c:f>
              <c:strCache>
                <c:ptCount val="1"/>
                <c:pt idx="0">
                  <c:v>Скорее неудовлетворительно</c:v>
                </c:pt>
              </c:strCache>
            </c:strRef>
          </c:tx>
          <c:spPr>
            <a:solidFill>
              <a:schemeClr val="accent3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Лист1!$A$334:$A$338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Лист1!$D$334:$D$338</c:f>
              <c:numCache>
                <c:formatCode>General</c:formatCode>
                <c:ptCount val="5"/>
                <c:pt idx="0">
                  <c:v>20</c:v>
                </c:pt>
                <c:pt idx="1">
                  <c:v>20</c:v>
                </c:pt>
                <c:pt idx="2">
                  <c:v>23</c:v>
                </c:pt>
                <c:pt idx="3">
                  <c:v>23</c:v>
                </c:pt>
                <c:pt idx="4">
                  <c:v>17</c:v>
                </c:pt>
              </c:numCache>
            </c:numRef>
          </c:val>
        </c:ser>
        <c:ser>
          <c:idx val="3"/>
          <c:order val="3"/>
          <c:tx>
            <c:strRef>
              <c:f>Лист1!$E$333</c:f>
              <c:strCache>
                <c:ptCount val="1"/>
                <c:pt idx="0">
                  <c:v>Неудовлетворительно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Лист1!$A$334:$A$338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Лист1!$E$334:$E$338</c:f>
              <c:numCache>
                <c:formatCode>General</c:formatCode>
                <c:ptCount val="5"/>
                <c:pt idx="0">
                  <c:v>10</c:v>
                </c:pt>
                <c:pt idx="1">
                  <c:v>20</c:v>
                </c:pt>
                <c:pt idx="2">
                  <c:v>16</c:v>
                </c:pt>
                <c:pt idx="3">
                  <c:v>10</c:v>
                </c:pt>
                <c:pt idx="4">
                  <c:v>7</c:v>
                </c:pt>
              </c:numCache>
            </c:numRef>
          </c:val>
        </c:ser>
        <c:ser>
          <c:idx val="4"/>
          <c:order val="4"/>
          <c:tx>
            <c:strRef>
              <c:f>Лист1!$F$333</c:f>
              <c:strCache>
                <c:ptCount val="1"/>
                <c:pt idx="0">
                  <c:v>Затруднились ответить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Лист1!$A$334:$A$338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Лист1!$F$334:$F$338</c:f>
              <c:numCache>
                <c:formatCode>General</c:formatCode>
                <c:ptCount val="5"/>
                <c:pt idx="0">
                  <c:v>25</c:v>
                </c:pt>
                <c:pt idx="1">
                  <c:v>29</c:v>
                </c:pt>
                <c:pt idx="2">
                  <c:v>24</c:v>
                </c:pt>
                <c:pt idx="3">
                  <c:v>30</c:v>
                </c:pt>
                <c:pt idx="4">
                  <c:v>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4445472"/>
        <c:axId val="474438024"/>
      </c:barChart>
      <c:catAx>
        <c:axId val="4744454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4438024"/>
        <c:crosses val="autoZero"/>
        <c:auto val="1"/>
        <c:lblAlgn val="ctr"/>
        <c:lblOffset val="100"/>
        <c:noMultiLvlLbl val="0"/>
      </c:catAx>
      <c:valAx>
        <c:axId val="474438024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74445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Лист1!$B$341</c:f>
              <c:strCache>
                <c:ptCount val="1"/>
                <c:pt idx="0">
                  <c:v>Удовлетворительно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Лист1!$A$342:$A$346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Лист1!$B$342:$B$346</c:f>
              <c:numCache>
                <c:formatCode>General</c:formatCode>
                <c:ptCount val="5"/>
                <c:pt idx="0">
                  <c:v>25</c:v>
                </c:pt>
                <c:pt idx="1">
                  <c:v>19</c:v>
                </c:pt>
                <c:pt idx="2">
                  <c:v>19</c:v>
                </c:pt>
                <c:pt idx="3">
                  <c:v>20</c:v>
                </c:pt>
                <c:pt idx="4">
                  <c:v>36</c:v>
                </c:pt>
              </c:numCache>
            </c:numRef>
          </c:val>
        </c:ser>
        <c:ser>
          <c:idx val="1"/>
          <c:order val="1"/>
          <c:tx>
            <c:strRef>
              <c:f>Лист1!$C$341</c:f>
              <c:strCache>
                <c:ptCount val="1"/>
                <c:pt idx="0">
                  <c:v>Скорее удовлетворительно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Лист1!$A$342:$A$346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Лист1!$C$342:$C$346</c:f>
              <c:numCache>
                <c:formatCode>General</c:formatCode>
                <c:ptCount val="5"/>
                <c:pt idx="0">
                  <c:v>28</c:v>
                </c:pt>
                <c:pt idx="1">
                  <c:v>22</c:v>
                </c:pt>
                <c:pt idx="2">
                  <c:v>25</c:v>
                </c:pt>
                <c:pt idx="3">
                  <c:v>28</c:v>
                </c:pt>
                <c:pt idx="4">
                  <c:v>27</c:v>
                </c:pt>
              </c:numCache>
            </c:numRef>
          </c:val>
        </c:ser>
        <c:ser>
          <c:idx val="2"/>
          <c:order val="2"/>
          <c:tx>
            <c:strRef>
              <c:f>Лист1!$D$341</c:f>
              <c:strCache>
                <c:ptCount val="1"/>
                <c:pt idx="0">
                  <c:v>Скорее неудовлетворительно</c:v>
                </c:pt>
              </c:strCache>
            </c:strRef>
          </c:tx>
          <c:spPr>
            <a:solidFill>
              <a:schemeClr val="accent3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Лист1!$A$342:$A$346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Лист1!$D$342:$D$346</c:f>
              <c:numCache>
                <c:formatCode>General</c:formatCode>
                <c:ptCount val="5"/>
                <c:pt idx="0">
                  <c:v>17</c:v>
                </c:pt>
                <c:pt idx="1">
                  <c:v>19</c:v>
                </c:pt>
                <c:pt idx="2">
                  <c:v>22</c:v>
                </c:pt>
                <c:pt idx="3">
                  <c:v>19</c:v>
                </c:pt>
                <c:pt idx="4">
                  <c:v>14</c:v>
                </c:pt>
              </c:numCache>
            </c:numRef>
          </c:val>
        </c:ser>
        <c:ser>
          <c:idx val="3"/>
          <c:order val="3"/>
          <c:tx>
            <c:strRef>
              <c:f>Лист1!$E$341</c:f>
              <c:strCache>
                <c:ptCount val="1"/>
                <c:pt idx="0">
                  <c:v>Неудовлетворительно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Лист1!$A$342:$A$346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Лист1!$E$342:$E$346</c:f>
              <c:numCache>
                <c:formatCode>General</c:formatCode>
                <c:ptCount val="5"/>
                <c:pt idx="0">
                  <c:v>8</c:v>
                </c:pt>
                <c:pt idx="1">
                  <c:v>17</c:v>
                </c:pt>
                <c:pt idx="2">
                  <c:v>13</c:v>
                </c:pt>
                <c:pt idx="3">
                  <c:v>7</c:v>
                </c:pt>
                <c:pt idx="4">
                  <c:v>5</c:v>
                </c:pt>
              </c:numCache>
            </c:numRef>
          </c:val>
        </c:ser>
        <c:ser>
          <c:idx val="4"/>
          <c:order val="4"/>
          <c:tx>
            <c:strRef>
              <c:f>Лист1!$F$341</c:f>
              <c:strCache>
                <c:ptCount val="1"/>
                <c:pt idx="0">
                  <c:v>Затруднились ответить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Лист1!$A$342:$A$346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Лист1!$F$342:$F$346</c:f>
              <c:numCache>
                <c:formatCode>General</c:formatCode>
                <c:ptCount val="5"/>
                <c:pt idx="0">
                  <c:v>22</c:v>
                </c:pt>
                <c:pt idx="1">
                  <c:v>23</c:v>
                </c:pt>
                <c:pt idx="2">
                  <c:v>21</c:v>
                </c:pt>
                <c:pt idx="3">
                  <c:v>25</c:v>
                </c:pt>
                <c:pt idx="4">
                  <c:v>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4436456"/>
        <c:axId val="474440376"/>
      </c:barChart>
      <c:catAx>
        <c:axId val="4744364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4440376"/>
        <c:crosses val="autoZero"/>
        <c:auto val="1"/>
        <c:lblAlgn val="ctr"/>
        <c:lblOffset val="100"/>
        <c:noMultiLvlLbl val="0"/>
      </c:catAx>
      <c:valAx>
        <c:axId val="47444037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74436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Лист1!$B$352</c:f>
              <c:strCache>
                <c:ptCount val="1"/>
                <c:pt idx="0">
                  <c:v>Низкая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Лист1!$A$353:$A$357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Лист1!$B$353:$B$357</c:f>
              <c:numCache>
                <c:formatCode>General</c:formatCode>
                <c:ptCount val="5"/>
                <c:pt idx="0">
                  <c:v>14</c:v>
                </c:pt>
                <c:pt idx="1">
                  <c:v>8</c:v>
                </c:pt>
                <c:pt idx="2">
                  <c:v>9</c:v>
                </c:pt>
                <c:pt idx="3">
                  <c:v>10</c:v>
                </c:pt>
                <c:pt idx="4">
                  <c:v>19</c:v>
                </c:pt>
              </c:numCache>
            </c:numRef>
          </c:val>
        </c:ser>
        <c:ser>
          <c:idx val="1"/>
          <c:order val="1"/>
          <c:tx>
            <c:strRef>
              <c:f>Лист1!$C$352</c:f>
              <c:strCache>
                <c:ptCount val="1"/>
                <c:pt idx="0">
                  <c:v>Скорее низкая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Лист1!$A$353:$A$357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Лист1!$C$353:$C$357</c:f>
              <c:numCache>
                <c:formatCode>General</c:formatCode>
                <c:ptCount val="5"/>
                <c:pt idx="0">
                  <c:v>18</c:v>
                </c:pt>
                <c:pt idx="1">
                  <c:v>9</c:v>
                </c:pt>
                <c:pt idx="2">
                  <c:v>13</c:v>
                </c:pt>
                <c:pt idx="3">
                  <c:v>13</c:v>
                </c:pt>
                <c:pt idx="4">
                  <c:v>21</c:v>
                </c:pt>
              </c:numCache>
            </c:numRef>
          </c:val>
        </c:ser>
        <c:ser>
          <c:idx val="2"/>
          <c:order val="2"/>
          <c:tx>
            <c:strRef>
              <c:f>Лист1!$D$352</c:f>
              <c:strCache>
                <c:ptCount val="1"/>
                <c:pt idx="0">
                  <c:v>Скорее высокая</c:v>
                </c:pt>
              </c:strCache>
            </c:strRef>
          </c:tx>
          <c:spPr>
            <a:solidFill>
              <a:schemeClr val="accent3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Лист1!$A$353:$A$357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Лист1!$D$353:$D$357</c:f>
              <c:numCache>
                <c:formatCode>General</c:formatCode>
                <c:ptCount val="5"/>
                <c:pt idx="0">
                  <c:v>22</c:v>
                </c:pt>
                <c:pt idx="1">
                  <c:v>20</c:v>
                </c:pt>
                <c:pt idx="2">
                  <c:v>23</c:v>
                </c:pt>
                <c:pt idx="3">
                  <c:v>23</c:v>
                </c:pt>
                <c:pt idx="4">
                  <c:v>18</c:v>
                </c:pt>
              </c:numCache>
            </c:numRef>
          </c:val>
        </c:ser>
        <c:ser>
          <c:idx val="3"/>
          <c:order val="3"/>
          <c:tx>
            <c:strRef>
              <c:f>Лист1!$E$352</c:f>
              <c:strCache>
                <c:ptCount val="1"/>
                <c:pt idx="0">
                  <c:v>Высокая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Лист1!$A$353:$A$357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Лист1!$E$353:$E$357</c:f>
              <c:numCache>
                <c:formatCode>General</c:formatCode>
                <c:ptCount val="5"/>
                <c:pt idx="0">
                  <c:v>16</c:v>
                </c:pt>
                <c:pt idx="1">
                  <c:v>29</c:v>
                </c:pt>
                <c:pt idx="2">
                  <c:v>26</c:v>
                </c:pt>
                <c:pt idx="3">
                  <c:v>18</c:v>
                </c:pt>
                <c:pt idx="4">
                  <c:v>14</c:v>
                </c:pt>
              </c:numCache>
            </c:numRef>
          </c:val>
        </c:ser>
        <c:ser>
          <c:idx val="4"/>
          <c:order val="4"/>
          <c:tx>
            <c:strRef>
              <c:f>Лист1!$F$352</c:f>
              <c:strCache>
                <c:ptCount val="1"/>
                <c:pt idx="0">
                  <c:v>Затруднились ответить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Лист1!$A$353:$A$357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Лист1!$F$353:$F$357</c:f>
              <c:numCache>
                <c:formatCode>General</c:formatCode>
                <c:ptCount val="5"/>
                <c:pt idx="0">
                  <c:v>30</c:v>
                </c:pt>
                <c:pt idx="1">
                  <c:v>34</c:v>
                </c:pt>
                <c:pt idx="2">
                  <c:v>29</c:v>
                </c:pt>
                <c:pt idx="3">
                  <c:v>36</c:v>
                </c:pt>
                <c:pt idx="4">
                  <c:v>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4440768"/>
        <c:axId val="474441160"/>
      </c:barChart>
      <c:catAx>
        <c:axId val="4744407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4441160"/>
        <c:crosses val="autoZero"/>
        <c:auto val="1"/>
        <c:lblAlgn val="ctr"/>
        <c:lblOffset val="100"/>
        <c:noMultiLvlLbl val="0"/>
      </c:catAx>
      <c:valAx>
        <c:axId val="474441160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74440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Лист1!$B$14</c:f>
              <c:strCache>
                <c:ptCount val="1"/>
                <c:pt idx="0">
                  <c:v>2016г.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Лист1!$A$15:$A$18</c:f>
              <c:strCache>
                <c:ptCount val="4"/>
                <c:pt idx="0">
                  <c:v>Менее 1 года</c:v>
                </c:pt>
                <c:pt idx="1">
                  <c:v>От 1 года до 5 лет</c:v>
                </c:pt>
                <c:pt idx="2">
                  <c:v>Более 5 лет</c:v>
                </c:pt>
                <c:pt idx="3">
                  <c:v>Затруднились ответить</c:v>
                </c:pt>
              </c:strCache>
            </c:strRef>
          </c:cat>
          <c:val>
            <c:numRef>
              <c:f>Лист1!$B$15:$B$18</c:f>
              <c:numCache>
                <c:formatCode>General</c:formatCode>
                <c:ptCount val="4"/>
                <c:pt idx="0">
                  <c:v>9</c:v>
                </c:pt>
                <c:pt idx="1">
                  <c:v>34</c:v>
                </c:pt>
                <c:pt idx="2">
                  <c:v>55</c:v>
                </c:pt>
                <c:pt idx="3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Лист1!$C$14</c:f>
              <c:strCache>
                <c:ptCount val="1"/>
                <c:pt idx="0">
                  <c:v>2017г.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Лист1!$A$15:$A$18</c:f>
              <c:strCache>
                <c:ptCount val="4"/>
                <c:pt idx="0">
                  <c:v>Менее 1 года</c:v>
                </c:pt>
                <c:pt idx="1">
                  <c:v>От 1 года до 5 лет</c:v>
                </c:pt>
                <c:pt idx="2">
                  <c:v>Более 5 лет</c:v>
                </c:pt>
                <c:pt idx="3">
                  <c:v>Затруднились ответить</c:v>
                </c:pt>
              </c:strCache>
            </c:strRef>
          </c:cat>
          <c:val>
            <c:numRef>
              <c:f>Лист1!$C$15:$C$18</c:f>
              <c:numCache>
                <c:formatCode>General</c:formatCode>
                <c:ptCount val="4"/>
                <c:pt idx="0">
                  <c:v>14</c:v>
                </c:pt>
                <c:pt idx="1">
                  <c:v>31</c:v>
                </c:pt>
                <c:pt idx="2">
                  <c:v>54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2774336"/>
        <c:axId val="472775512"/>
        <c:axId val="0"/>
      </c:bar3DChart>
      <c:catAx>
        <c:axId val="472774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75512"/>
        <c:crosses val="autoZero"/>
        <c:auto val="1"/>
        <c:lblAlgn val="ctr"/>
        <c:lblOffset val="100"/>
        <c:noMultiLvlLbl val="0"/>
      </c:catAx>
      <c:valAx>
        <c:axId val="472775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74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Лист1!$B$360</c:f>
              <c:strCache>
                <c:ptCount val="1"/>
                <c:pt idx="0">
                  <c:v>Низкая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Лист1!$A$361:$A$365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Лист1!$B$361:$B$365</c:f>
              <c:numCache>
                <c:formatCode>General</c:formatCode>
                <c:ptCount val="5"/>
                <c:pt idx="0">
                  <c:v>19</c:v>
                </c:pt>
                <c:pt idx="1">
                  <c:v>12</c:v>
                </c:pt>
                <c:pt idx="2">
                  <c:v>13</c:v>
                </c:pt>
                <c:pt idx="3">
                  <c:v>13</c:v>
                </c:pt>
                <c:pt idx="4">
                  <c:v>30</c:v>
                </c:pt>
              </c:numCache>
            </c:numRef>
          </c:val>
        </c:ser>
        <c:ser>
          <c:idx val="1"/>
          <c:order val="1"/>
          <c:tx>
            <c:strRef>
              <c:f>Лист1!$C$360</c:f>
              <c:strCache>
                <c:ptCount val="1"/>
                <c:pt idx="0">
                  <c:v>Скорее низкая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Лист1!$A$361:$A$365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Лист1!$C$361:$C$365</c:f>
              <c:numCache>
                <c:formatCode>General</c:formatCode>
                <c:ptCount val="5"/>
                <c:pt idx="0">
                  <c:v>23</c:v>
                </c:pt>
                <c:pt idx="1">
                  <c:v>17</c:v>
                </c:pt>
                <c:pt idx="2">
                  <c:v>19</c:v>
                </c:pt>
                <c:pt idx="3">
                  <c:v>23</c:v>
                </c:pt>
                <c:pt idx="4">
                  <c:v>22</c:v>
                </c:pt>
              </c:numCache>
            </c:numRef>
          </c:val>
        </c:ser>
        <c:ser>
          <c:idx val="2"/>
          <c:order val="2"/>
          <c:tx>
            <c:strRef>
              <c:f>Лист1!$D$360</c:f>
              <c:strCache>
                <c:ptCount val="1"/>
                <c:pt idx="0">
                  <c:v>Скорее высокая</c:v>
                </c:pt>
              </c:strCache>
            </c:strRef>
          </c:tx>
          <c:spPr>
            <a:solidFill>
              <a:schemeClr val="accent3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Лист1!$A$361:$A$365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Лист1!$D$361:$D$365</c:f>
              <c:numCache>
                <c:formatCode>General</c:formatCode>
                <c:ptCount val="5"/>
                <c:pt idx="0">
                  <c:v>18</c:v>
                </c:pt>
                <c:pt idx="1">
                  <c:v>18</c:v>
                </c:pt>
                <c:pt idx="2">
                  <c:v>21</c:v>
                </c:pt>
                <c:pt idx="3">
                  <c:v>19</c:v>
                </c:pt>
                <c:pt idx="4">
                  <c:v>14</c:v>
                </c:pt>
              </c:numCache>
            </c:numRef>
          </c:val>
        </c:ser>
        <c:ser>
          <c:idx val="3"/>
          <c:order val="3"/>
          <c:tx>
            <c:strRef>
              <c:f>Лист1!$E$360</c:f>
              <c:strCache>
                <c:ptCount val="1"/>
                <c:pt idx="0">
                  <c:v>Высокая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Лист1!$A$361:$A$365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Лист1!$E$361:$E$365</c:f>
              <c:numCache>
                <c:formatCode>General</c:formatCode>
                <c:ptCount val="5"/>
                <c:pt idx="0">
                  <c:v>16</c:v>
                </c:pt>
                <c:pt idx="1">
                  <c:v>30</c:v>
                </c:pt>
                <c:pt idx="2">
                  <c:v>23</c:v>
                </c:pt>
                <c:pt idx="3">
                  <c:v>18</c:v>
                </c:pt>
                <c:pt idx="4">
                  <c:v>12</c:v>
                </c:pt>
              </c:numCache>
            </c:numRef>
          </c:val>
        </c:ser>
        <c:ser>
          <c:idx val="4"/>
          <c:order val="4"/>
          <c:tx>
            <c:strRef>
              <c:f>Лист1!$F$360</c:f>
              <c:strCache>
                <c:ptCount val="1"/>
                <c:pt idx="0">
                  <c:v>Затруднились ответить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Лист1!$A$361:$A$365</c:f>
              <c:strCache>
                <c:ptCount val="5"/>
                <c:pt idx="0">
                  <c:v>Водоснабжение, водоотведение</c:v>
                </c:pt>
                <c:pt idx="1">
                  <c:v>Газоснабжение</c:v>
                </c:pt>
                <c:pt idx="2">
                  <c:v>Электроснабжение</c:v>
                </c:pt>
                <c:pt idx="3">
                  <c:v>Теплоснабжение</c:v>
                </c:pt>
                <c:pt idx="4">
                  <c:v>Телефонная связь</c:v>
                </c:pt>
              </c:strCache>
            </c:strRef>
          </c:cat>
          <c:val>
            <c:numRef>
              <c:f>Лист1!$F$361:$F$365</c:f>
              <c:numCache>
                <c:formatCode>General</c:formatCode>
                <c:ptCount val="5"/>
                <c:pt idx="0">
                  <c:v>25</c:v>
                </c:pt>
                <c:pt idx="1">
                  <c:v>24</c:v>
                </c:pt>
                <c:pt idx="2">
                  <c:v>23</c:v>
                </c:pt>
                <c:pt idx="3">
                  <c:v>28</c:v>
                </c:pt>
                <c:pt idx="4">
                  <c:v>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4443120"/>
        <c:axId val="474435280"/>
      </c:barChart>
      <c:catAx>
        <c:axId val="4744431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4435280"/>
        <c:crosses val="autoZero"/>
        <c:auto val="1"/>
        <c:lblAlgn val="ctr"/>
        <c:lblOffset val="100"/>
        <c:noMultiLvlLbl val="0"/>
      </c:catAx>
      <c:valAx>
        <c:axId val="474435280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74443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Лист1!$A$381</c:f>
              <c:strCache>
                <c:ptCount val="1"/>
                <c:pt idx="0">
                  <c:v>1 раз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Лист1!$B$380:$F$380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Лист1!$B$381:$F$381</c:f>
              <c:numCache>
                <c:formatCode>General</c:formatCode>
                <c:ptCount val="5"/>
                <c:pt idx="0">
                  <c:v>30</c:v>
                </c:pt>
                <c:pt idx="1">
                  <c:v>32</c:v>
                </c:pt>
                <c:pt idx="2">
                  <c:v>48</c:v>
                </c:pt>
                <c:pt idx="3">
                  <c:v>57</c:v>
                </c:pt>
                <c:pt idx="4">
                  <c:v>27</c:v>
                </c:pt>
              </c:numCache>
            </c:numRef>
          </c:val>
        </c:ser>
        <c:ser>
          <c:idx val="1"/>
          <c:order val="1"/>
          <c:tx>
            <c:strRef>
              <c:f>Лист1!$A$382</c:f>
              <c:strCache>
                <c:ptCount val="1"/>
                <c:pt idx="0">
                  <c:v>2-3 раза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Лист1!$B$380:$F$380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Лист1!$B$382:$F$382</c:f>
              <c:numCache>
                <c:formatCode>General</c:formatCode>
                <c:ptCount val="5"/>
                <c:pt idx="0">
                  <c:v>5</c:v>
                </c:pt>
                <c:pt idx="1">
                  <c:v>21</c:v>
                </c:pt>
                <c:pt idx="2">
                  <c:v>21</c:v>
                </c:pt>
                <c:pt idx="3">
                  <c:v>39</c:v>
                </c:pt>
                <c:pt idx="4">
                  <c:v>28</c:v>
                </c:pt>
              </c:numCache>
            </c:numRef>
          </c:val>
        </c:ser>
        <c:ser>
          <c:idx val="2"/>
          <c:order val="2"/>
          <c:tx>
            <c:strRef>
              <c:f>Лист1!$A$383</c:f>
              <c:strCache>
                <c:ptCount val="1"/>
                <c:pt idx="0">
                  <c:v>4-5 раз</c:v>
                </c:pt>
              </c:strCache>
            </c:strRef>
          </c:tx>
          <c:spPr>
            <a:solidFill>
              <a:schemeClr val="accent3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Лист1!$B$380:$F$380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Лист1!$B$383:$F$383</c:f>
              <c:numCache>
                <c:formatCode>General</c:formatCode>
                <c:ptCount val="5"/>
                <c:pt idx="0">
                  <c:v>43</c:v>
                </c:pt>
                <c:pt idx="1">
                  <c:v>9</c:v>
                </c:pt>
                <c:pt idx="2">
                  <c:v>13</c:v>
                </c:pt>
                <c:pt idx="3">
                  <c:v>3</c:v>
                </c:pt>
                <c:pt idx="4">
                  <c:v>18</c:v>
                </c:pt>
              </c:numCache>
            </c:numRef>
          </c:val>
        </c:ser>
        <c:ser>
          <c:idx val="3"/>
          <c:order val="3"/>
          <c:tx>
            <c:strRef>
              <c:f>Лист1!$A$384</c:f>
              <c:strCache>
                <c:ptCount val="1"/>
                <c:pt idx="0">
                  <c:v>От 6 до 10 раз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Лист1!$B$380:$F$380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Лист1!$B$384:$F$384</c:f>
              <c:numCache>
                <c:formatCode>General</c:formatCode>
                <c:ptCount val="5"/>
                <c:pt idx="0">
                  <c:v>7</c:v>
                </c:pt>
                <c:pt idx="1">
                  <c:v>3</c:v>
                </c:pt>
                <c:pt idx="2">
                  <c:v>3</c:v>
                </c:pt>
                <c:pt idx="3">
                  <c:v>1</c:v>
                </c:pt>
                <c:pt idx="4">
                  <c:v>10</c:v>
                </c:pt>
              </c:numCache>
            </c:numRef>
          </c:val>
        </c:ser>
        <c:ser>
          <c:idx val="4"/>
          <c:order val="4"/>
          <c:tx>
            <c:strRef>
              <c:f>Лист1!$A$385</c:f>
              <c:strCache>
                <c:ptCount val="1"/>
                <c:pt idx="0">
                  <c:v>Более 10 раз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Лист1!$B$380:$F$380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Лист1!$B$385:$F$385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0</c:v>
                </c:pt>
                <c:pt idx="4">
                  <c:v>4</c:v>
                </c:pt>
              </c:numCache>
            </c:numRef>
          </c:val>
        </c:ser>
        <c:ser>
          <c:idx val="5"/>
          <c:order val="5"/>
          <c:tx>
            <c:strRef>
              <c:f>Лист1!$A$386</c:f>
              <c:strCache>
                <c:ptCount val="1"/>
                <c:pt idx="0">
                  <c:v>Отсутствует возможность подключения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Лист1!$B$380:$F$380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Лист1!$B$386:$F$386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6"/>
          <c:order val="6"/>
          <c:tx>
            <c:strRef>
              <c:f>Лист1!$A$387</c:f>
              <c:strCache>
                <c:ptCount val="1"/>
                <c:pt idx="0">
                  <c:v>Много (без указания точного количества)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Лист1!$B$380:$F$380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Лист1!$B$387:$F$387</c:f>
              <c:numCache>
                <c:formatCode>General</c:formatCode>
                <c:ptCount val="5"/>
                <c:pt idx="0">
                  <c:v>14</c:v>
                </c:pt>
                <c:pt idx="1">
                  <c:v>33</c:v>
                </c:pt>
                <c:pt idx="2">
                  <c:v>13</c:v>
                </c:pt>
                <c:pt idx="3">
                  <c:v>0</c:v>
                </c:pt>
                <c:pt idx="4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474433320"/>
        <c:axId val="474434104"/>
      </c:barChart>
      <c:catAx>
        <c:axId val="4744333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4434104"/>
        <c:crosses val="autoZero"/>
        <c:auto val="1"/>
        <c:lblAlgn val="ctr"/>
        <c:lblOffset val="100"/>
        <c:noMultiLvlLbl val="0"/>
      </c:catAx>
      <c:valAx>
        <c:axId val="474434104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74433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Лист1!$A$390</c:f>
              <c:strCache>
                <c:ptCount val="1"/>
                <c:pt idx="0">
                  <c:v>1 раз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Лист1!$B$389:$F$389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Лист1!$B$390:$F$390</c:f>
              <c:numCache>
                <c:formatCode>General</c:formatCode>
                <c:ptCount val="5"/>
                <c:pt idx="0">
                  <c:v>33</c:v>
                </c:pt>
                <c:pt idx="1">
                  <c:v>50</c:v>
                </c:pt>
                <c:pt idx="2">
                  <c:v>44</c:v>
                </c:pt>
                <c:pt idx="3">
                  <c:v>70</c:v>
                </c:pt>
                <c:pt idx="4">
                  <c:v>33</c:v>
                </c:pt>
              </c:numCache>
            </c:numRef>
          </c:val>
        </c:ser>
        <c:ser>
          <c:idx val="1"/>
          <c:order val="1"/>
          <c:tx>
            <c:strRef>
              <c:f>Лист1!$A$391</c:f>
              <c:strCache>
                <c:ptCount val="1"/>
                <c:pt idx="0">
                  <c:v>2-3 раза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Лист1!$B$389:$F$389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Лист1!$B$391:$F$391</c:f>
              <c:numCache>
                <c:formatCode>General</c:formatCode>
                <c:ptCount val="5"/>
                <c:pt idx="0">
                  <c:v>42</c:v>
                </c:pt>
                <c:pt idx="1">
                  <c:v>36</c:v>
                </c:pt>
                <c:pt idx="2">
                  <c:v>37</c:v>
                </c:pt>
                <c:pt idx="3">
                  <c:v>23</c:v>
                </c:pt>
                <c:pt idx="4">
                  <c:v>32</c:v>
                </c:pt>
              </c:numCache>
            </c:numRef>
          </c:val>
        </c:ser>
        <c:ser>
          <c:idx val="2"/>
          <c:order val="2"/>
          <c:tx>
            <c:strRef>
              <c:f>Лист1!$A$392</c:f>
              <c:strCache>
                <c:ptCount val="1"/>
                <c:pt idx="0">
                  <c:v>4-5 раз</c:v>
                </c:pt>
              </c:strCache>
            </c:strRef>
          </c:tx>
          <c:spPr>
            <a:solidFill>
              <a:schemeClr val="accent3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Лист1!$B$389:$F$389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Лист1!$B$392:$F$392</c:f>
              <c:numCache>
                <c:formatCode>General</c:formatCode>
                <c:ptCount val="5"/>
                <c:pt idx="0">
                  <c:v>15</c:v>
                </c:pt>
                <c:pt idx="1">
                  <c:v>9</c:v>
                </c:pt>
                <c:pt idx="2">
                  <c:v>11</c:v>
                </c:pt>
                <c:pt idx="3">
                  <c:v>5</c:v>
                </c:pt>
                <c:pt idx="4">
                  <c:v>11</c:v>
                </c:pt>
              </c:numCache>
            </c:numRef>
          </c:val>
        </c:ser>
        <c:ser>
          <c:idx val="3"/>
          <c:order val="3"/>
          <c:tx>
            <c:strRef>
              <c:f>Лист1!$A$393</c:f>
              <c:strCache>
                <c:ptCount val="1"/>
                <c:pt idx="0">
                  <c:v>От 6 до 10 раз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Лист1!$B$389:$F$389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Лист1!$B$393:$F$393</c:f>
              <c:numCache>
                <c:formatCode>General</c:formatCode>
                <c:ptCount val="5"/>
                <c:pt idx="0">
                  <c:v>8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14</c:v>
                </c:pt>
              </c:numCache>
            </c:numRef>
          </c:val>
        </c:ser>
        <c:ser>
          <c:idx val="4"/>
          <c:order val="4"/>
          <c:tx>
            <c:strRef>
              <c:f>Лист1!$A$394</c:f>
              <c:strCache>
                <c:ptCount val="1"/>
                <c:pt idx="0">
                  <c:v>Более 10 раз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Лист1!$B$389:$F$389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Лист1!$B$394:$F$394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0</c:v>
                </c:pt>
                <c:pt idx="4">
                  <c:v>3</c:v>
                </c:pt>
              </c:numCache>
            </c:numRef>
          </c:val>
        </c:ser>
        <c:ser>
          <c:idx val="5"/>
          <c:order val="5"/>
          <c:tx>
            <c:strRef>
              <c:f>Лист1!$A$395</c:f>
              <c:strCache>
                <c:ptCount val="1"/>
                <c:pt idx="0">
                  <c:v>Отсутствует возможность подключения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Лист1!$B$389:$F$389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Лист1!$B$395:$F$395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6"/>
          <c:order val="6"/>
          <c:tx>
            <c:strRef>
              <c:f>Лист1!$A$396</c:f>
              <c:strCache>
                <c:ptCount val="1"/>
                <c:pt idx="0">
                  <c:v>Много (без указания точного количества)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Лист1!$B$389:$F$389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Лист1!$B$396:$F$396</c:f>
              <c:numCache>
                <c:formatCode>General</c:formatCode>
                <c:ptCount val="5"/>
                <c:pt idx="0">
                  <c:v>2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4447040"/>
        <c:axId val="474446648"/>
      </c:barChart>
      <c:catAx>
        <c:axId val="4744470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4446648"/>
        <c:crosses val="autoZero"/>
        <c:auto val="1"/>
        <c:lblAlgn val="ctr"/>
        <c:lblOffset val="100"/>
        <c:noMultiLvlLbl val="0"/>
      </c:catAx>
      <c:valAx>
        <c:axId val="474446648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74447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Лист1!$A$412</c:f>
              <c:strCache>
                <c:ptCount val="1"/>
                <c:pt idx="0">
                  <c:v>Не назвали точный срок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Лист1!$B$411:$F$411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Лист1!$B$412:$F$412</c:f>
              <c:numCache>
                <c:formatCode>General</c:formatCode>
                <c:ptCount val="5"/>
                <c:pt idx="0">
                  <c:v>18</c:v>
                </c:pt>
                <c:pt idx="1">
                  <c:v>41</c:v>
                </c:pt>
                <c:pt idx="2">
                  <c:v>27</c:v>
                </c:pt>
                <c:pt idx="3">
                  <c:v>26</c:v>
                </c:pt>
                <c:pt idx="4">
                  <c:v>29</c:v>
                </c:pt>
              </c:numCache>
            </c:numRef>
          </c:val>
        </c:ser>
        <c:ser>
          <c:idx val="1"/>
          <c:order val="1"/>
          <c:tx>
            <c:strRef>
              <c:f>Лист1!$A$413</c:f>
              <c:strCache>
                <c:ptCount val="1"/>
                <c:pt idx="0">
                  <c:v>До 2х недель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Лист1!$B$411:$F$411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Лист1!$B$413:$F$413</c:f>
              <c:numCache>
                <c:formatCode>General</c:formatCode>
                <c:ptCount val="5"/>
                <c:pt idx="0">
                  <c:v>9</c:v>
                </c:pt>
                <c:pt idx="1">
                  <c:v>9</c:v>
                </c:pt>
                <c:pt idx="2">
                  <c:v>8</c:v>
                </c:pt>
                <c:pt idx="3">
                  <c:v>28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Лист1!$A$414</c:f>
              <c:strCache>
                <c:ptCount val="1"/>
                <c:pt idx="0">
                  <c:v>До 1 месяца</c:v>
                </c:pt>
              </c:strCache>
            </c:strRef>
          </c:tx>
          <c:spPr>
            <a:solidFill>
              <a:schemeClr val="accent3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Лист1!$B$411:$F$411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Лист1!$B$414:$F$414</c:f>
              <c:numCache>
                <c:formatCode>General</c:formatCode>
                <c:ptCount val="5"/>
                <c:pt idx="0">
                  <c:v>14</c:v>
                </c:pt>
                <c:pt idx="1">
                  <c:v>19</c:v>
                </c:pt>
                <c:pt idx="2">
                  <c:v>32</c:v>
                </c:pt>
                <c:pt idx="3">
                  <c:v>37</c:v>
                </c:pt>
                <c:pt idx="4">
                  <c:v>8</c:v>
                </c:pt>
              </c:numCache>
            </c:numRef>
          </c:val>
        </c:ser>
        <c:ser>
          <c:idx val="3"/>
          <c:order val="3"/>
          <c:tx>
            <c:strRef>
              <c:f>Лист1!$A$415</c:f>
              <c:strCache>
                <c:ptCount val="1"/>
                <c:pt idx="0">
                  <c:v>От 1 месяца до 3 месяцев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Лист1!$B$411:$F$411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Лист1!$B$415:$F$415</c:f>
              <c:numCache>
                <c:formatCode>General</c:formatCode>
                <c:ptCount val="5"/>
                <c:pt idx="0">
                  <c:v>32</c:v>
                </c:pt>
                <c:pt idx="1">
                  <c:v>16</c:v>
                </c:pt>
                <c:pt idx="2">
                  <c:v>13</c:v>
                </c:pt>
                <c:pt idx="3">
                  <c:v>4</c:v>
                </c:pt>
                <c:pt idx="4">
                  <c:v>18</c:v>
                </c:pt>
              </c:numCache>
            </c:numRef>
          </c:val>
        </c:ser>
        <c:ser>
          <c:idx val="4"/>
          <c:order val="4"/>
          <c:tx>
            <c:strRef>
              <c:f>Лист1!$A$416</c:f>
              <c:strCache>
                <c:ptCount val="1"/>
                <c:pt idx="0">
                  <c:v>От 4 до 6 месяцев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Лист1!$B$411:$F$411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Лист1!$B$416:$F$416</c:f>
              <c:numCache>
                <c:formatCode>General</c:formatCode>
                <c:ptCount val="5"/>
                <c:pt idx="0">
                  <c:v>15</c:v>
                </c:pt>
                <c:pt idx="1">
                  <c:v>6</c:v>
                </c:pt>
                <c:pt idx="2">
                  <c:v>8</c:v>
                </c:pt>
                <c:pt idx="3">
                  <c:v>1</c:v>
                </c:pt>
                <c:pt idx="4">
                  <c:v>21</c:v>
                </c:pt>
              </c:numCache>
            </c:numRef>
          </c:val>
        </c:ser>
        <c:ser>
          <c:idx val="5"/>
          <c:order val="5"/>
          <c:tx>
            <c:strRef>
              <c:f>Лист1!$A$417</c:f>
              <c:strCache>
                <c:ptCount val="1"/>
                <c:pt idx="0">
                  <c:v>От 7 месяцев до 1 года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Лист1!$B$411:$F$411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Лист1!$B$417:$F$417</c:f>
              <c:numCache>
                <c:formatCode>General</c:formatCode>
                <c:ptCount val="5"/>
                <c:pt idx="0">
                  <c:v>7</c:v>
                </c:pt>
                <c:pt idx="1">
                  <c:v>7</c:v>
                </c:pt>
                <c:pt idx="2">
                  <c:v>10</c:v>
                </c:pt>
                <c:pt idx="3">
                  <c:v>0</c:v>
                </c:pt>
                <c:pt idx="4">
                  <c:v>12</c:v>
                </c:pt>
              </c:numCache>
            </c:numRef>
          </c:val>
        </c:ser>
        <c:ser>
          <c:idx val="6"/>
          <c:order val="6"/>
          <c:tx>
            <c:strRef>
              <c:f>Лист1!$A$418</c:f>
              <c:strCache>
                <c:ptCount val="1"/>
                <c:pt idx="0">
                  <c:v>Более года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Лист1!$B$411:$F$411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Лист1!$B$418:$F$418</c:f>
              <c:numCache>
                <c:formatCode>General</c:formatCode>
                <c:ptCount val="5"/>
                <c:pt idx="0">
                  <c:v>5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12</c:v>
                </c:pt>
              </c:numCache>
            </c:numRef>
          </c:val>
        </c:ser>
        <c:ser>
          <c:idx val="7"/>
          <c:order val="7"/>
          <c:tx>
            <c:strRef>
              <c:f>Лист1!$A$419</c:f>
              <c:strCache>
                <c:ptCount val="1"/>
                <c:pt idx="0">
                  <c:v>Отсутствует возможность подключения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Лист1!$B$411:$F$411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Лист1!$B$419:$F$419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4449000"/>
        <c:axId val="474446256"/>
      </c:barChart>
      <c:catAx>
        <c:axId val="4744490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4446256"/>
        <c:crosses val="autoZero"/>
        <c:auto val="1"/>
        <c:lblAlgn val="ctr"/>
        <c:lblOffset val="100"/>
        <c:noMultiLvlLbl val="0"/>
      </c:catAx>
      <c:valAx>
        <c:axId val="474446256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74449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093797498585511"/>
          <c:y val="1.3463030729632661E-2"/>
          <c:w val="0.63615816263710034"/>
          <c:h val="0.6327599707700287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Лист1!$A$424</c:f>
              <c:strCache>
                <c:ptCount val="1"/>
                <c:pt idx="0">
                  <c:v>Не назвали точный срок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Лист1!$B$423:$F$423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Лист1!$B$424:$F$424</c:f>
              <c:numCache>
                <c:formatCode>General</c:formatCode>
                <c:ptCount val="5"/>
                <c:pt idx="0">
                  <c:v>16</c:v>
                </c:pt>
                <c:pt idx="1">
                  <c:v>16</c:v>
                </c:pt>
                <c:pt idx="2">
                  <c:v>18</c:v>
                </c:pt>
                <c:pt idx="3">
                  <c:v>16</c:v>
                </c:pt>
                <c:pt idx="4">
                  <c:v>18</c:v>
                </c:pt>
              </c:numCache>
            </c:numRef>
          </c:val>
        </c:ser>
        <c:ser>
          <c:idx val="1"/>
          <c:order val="1"/>
          <c:tx>
            <c:strRef>
              <c:f>Лист1!$A$425</c:f>
              <c:strCache>
                <c:ptCount val="1"/>
                <c:pt idx="0">
                  <c:v>До 2х недель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Лист1!$B$423:$F$423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Лист1!$B$425:$F$425</c:f>
              <c:numCache>
                <c:formatCode>General</c:formatCode>
                <c:ptCount val="5"/>
                <c:pt idx="0">
                  <c:v>13</c:v>
                </c:pt>
                <c:pt idx="1">
                  <c:v>22</c:v>
                </c:pt>
                <c:pt idx="2">
                  <c:v>10</c:v>
                </c:pt>
                <c:pt idx="3">
                  <c:v>41</c:v>
                </c:pt>
                <c:pt idx="4">
                  <c:v>5</c:v>
                </c:pt>
              </c:numCache>
            </c:numRef>
          </c:val>
        </c:ser>
        <c:ser>
          <c:idx val="2"/>
          <c:order val="2"/>
          <c:tx>
            <c:strRef>
              <c:f>Лист1!$A$426</c:f>
              <c:strCache>
                <c:ptCount val="1"/>
                <c:pt idx="0">
                  <c:v>До 1 месяца</c:v>
                </c:pt>
              </c:strCache>
            </c:strRef>
          </c:tx>
          <c:spPr>
            <a:solidFill>
              <a:schemeClr val="accent3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Лист1!$B$423:$F$423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Лист1!$B$426:$F$426</c:f>
              <c:numCache>
                <c:formatCode>General</c:formatCode>
                <c:ptCount val="5"/>
                <c:pt idx="0">
                  <c:v>21</c:v>
                </c:pt>
                <c:pt idx="1">
                  <c:v>40</c:v>
                </c:pt>
                <c:pt idx="2">
                  <c:v>37</c:v>
                </c:pt>
                <c:pt idx="3">
                  <c:v>34</c:v>
                </c:pt>
                <c:pt idx="4">
                  <c:v>13</c:v>
                </c:pt>
              </c:numCache>
            </c:numRef>
          </c:val>
        </c:ser>
        <c:ser>
          <c:idx val="3"/>
          <c:order val="3"/>
          <c:tx>
            <c:strRef>
              <c:f>Лист1!$A$427</c:f>
              <c:strCache>
                <c:ptCount val="1"/>
                <c:pt idx="0">
                  <c:v>От 1 месяца до 3 месяцев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Лист1!$B$423:$F$423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Лист1!$B$427:$F$427</c:f>
              <c:numCache>
                <c:formatCode>General</c:formatCode>
                <c:ptCount val="5"/>
                <c:pt idx="0">
                  <c:v>35</c:v>
                </c:pt>
                <c:pt idx="1">
                  <c:v>18</c:v>
                </c:pt>
                <c:pt idx="2">
                  <c:v>21</c:v>
                </c:pt>
                <c:pt idx="3">
                  <c:v>7</c:v>
                </c:pt>
                <c:pt idx="4">
                  <c:v>24</c:v>
                </c:pt>
              </c:numCache>
            </c:numRef>
          </c:val>
        </c:ser>
        <c:ser>
          <c:idx val="4"/>
          <c:order val="4"/>
          <c:tx>
            <c:strRef>
              <c:f>Лист1!$A$428</c:f>
              <c:strCache>
                <c:ptCount val="1"/>
                <c:pt idx="0">
                  <c:v>От 4 до 6 месяцев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Лист1!$B$423:$F$423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Лист1!$B$428:$F$428</c:f>
              <c:numCache>
                <c:formatCode>General</c:formatCode>
                <c:ptCount val="5"/>
                <c:pt idx="0">
                  <c:v>10</c:v>
                </c:pt>
                <c:pt idx="1">
                  <c:v>2</c:v>
                </c:pt>
                <c:pt idx="2">
                  <c:v>5</c:v>
                </c:pt>
                <c:pt idx="3">
                  <c:v>0</c:v>
                </c:pt>
                <c:pt idx="4">
                  <c:v>22</c:v>
                </c:pt>
              </c:numCache>
            </c:numRef>
          </c:val>
        </c:ser>
        <c:ser>
          <c:idx val="5"/>
          <c:order val="5"/>
          <c:tx>
            <c:strRef>
              <c:f>Лист1!$A$429</c:f>
              <c:strCache>
                <c:ptCount val="1"/>
                <c:pt idx="0">
                  <c:v>От 7 месяцев до 1 года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Лист1!$B$423:$F$423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Лист1!$B$429:$F$429</c:f>
              <c:numCache>
                <c:formatCode>General</c:formatCode>
                <c:ptCount val="5"/>
                <c:pt idx="0">
                  <c:v>5</c:v>
                </c:pt>
                <c:pt idx="1">
                  <c:v>2</c:v>
                </c:pt>
                <c:pt idx="2">
                  <c:v>7</c:v>
                </c:pt>
                <c:pt idx="3">
                  <c:v>0</c:v>
                </c:pt>
                <c:pt idx="4">
                  <c:v>8</c:v>
                </c:pt>
              </c:numCache>
            </c:numRef>
          </c:val>
        </c:ser>
        <c:ser>
          <c:idx val="6"/>
          <c:order val="6"/>
          <c:tx>
            <c:strRef>
              <c:f>Лист1!$A$430</c:f>
              <c:strCache>
                <c:ptCount val="1"/>
                <c:pt idx="0">
                  <c:v>Более года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Лист1!$B$423:$F$423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Лист1!$B$430:$F$430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0</c:v>
                </c:pt>
                <c:pt idx="4">
                  <c:v>9</c:v>
                </c:pt>
              </c:numCache>
            </c:numRef>
          </c:val>
        </c:ser>
        <c:ser>
          <c:idx val="7"/>
          <c:order val="7"/>
          <c:tx>
            <c:strRef>
              <c:f>Лист1!$A$431</c:f>
              <c:strCache>
                <c:ptCount val="1"/>
                <c:pt idx="0">
                  <c:v>Отсутствует возможность подключения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Лист1!$B$423:$F$423</c:f>
              <c:strCache>
                <c:ptCount val="5"/>
                <c:pt idx="0">
                  <c:v>Подключение к электросетям</c:v>
                </c:pt>
                <c:pt idx="1">
                  <c:v>Подключение к сетям водоснабжения и водоотведения</c:v>
                </c:pt>
                <c:pt idx="2">
                  <c:v>Подключение к тепловым сетям</c:v>
                </c:pt>
                <c:pt idx="3">
                  <c:v>Подключение к телефонной сети</c:v>
                </c:pt>
                <c:pt idx="4">
                  <c:v>Получение доступа к земельному участку</c:v>
                </c:pt>
              </c:strCache>
            </c:strRef>
          </c:cat>
          <c:val>
            <c:numRef>
              <c:f>Лист1!$B$431:$F$431</c:f>
              <c:numCache>
                <c:formatCode>General</c:formatCode>
                <c:ptCount val="5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4447824"/>
        <c:axId val="474445864"/>
      </c:barChart>
      <c:catAx>
        <c:axId val="4744478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4445864"/>
        <c:crosses val="autoZero"/>
        <c:auto val="1"/>
        <c:lblAlgn val="ctr"/>
        <c:lblOffset val="100"/>
        <c:noMultiLvlLbl val="0"/>
      </c:catAx>
      <c:valAx>
        <c:axId val="474445864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74447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Лист1!$B$5</c:f>
              <c:strCache>
                <c:ptCount val="1"/>
                <c:pt idx="0">
                  <c:v>2016г.г.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Лист1!$A$6:$A$8</c:f>
              <c:strCache>
                <c:ptCount val="3"/>
                <c:pt idx="0">
                  <c:v>Собственник бизнеса (совладелец)</c:v>
                </c:pt>
                <c:pt idx="1">
                  <c:v>Руководитель высшего звена </c:v>
                </c:pt>
                <c:pt idx="2">
                  <c:v>Руководитель среднего звена </c:v>
                </c:pt>
              </c:strCache>
            </c:strRef>
          </c:cat>
          <c:val>
            <c:numRef>
              <c:f>Лист1!$B$6:$B$8</c:f>
              <c:numCache>
                <c:formatCode>General</c:formatCode>
                <c:ptCount val="3"/>
                <c:pt idx="0">
                  <c:v>79</c:v>
                </c:pt>
                <c:pt idx="1">
                  <c:v>17</c:v>
                </c:pt>
                <c:pt idx="2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Лист1!$C$5</c:f>
              <c:strCache>
                <c:ptCount val="1"/>
                <c:pt idx="0">
                  <c:v>2017г.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Лист1!$A$6:$A$8</c:f>
              <c:strCache>
                <c:ptCount val="3"/>
                <c:pt idx="0">
                  <c:v>Собственник бизнеса (совладелец)</c:v>
                </c:pt>
                <c:pt idx="1">
                  <c:v>Руководитель высшего звена </c:v>
                </c:pt>
                <c:pt idx="2">
                  <c:v>Руководитель среднего звена </c:v>
                </c:pt>
              </c:strCache>
            </c:strRef>
          </c:cat>
          <c:val>
            <c:numRef>
              <c:f>Лист1!$C$6:$C$8</c:f>
              <c:numCache>
                <c:formatCode>General</c:formatCode>
                <c:ptCount val="3"/>
                <c:pt idx="0">
                  <c:v>74</c:v>
                </c:pt>
                <c:pt idx="1">
                  <c:v>18</c:v>
                </c:pt>
                <c:pt idx="2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2778256"/>
        <c:axId val="472775904"/>
        <c:axId val="0"/>
      </c:bar3DChart>
      <c:catAx>
        <c:axId val="472778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75904"/>
        <c:crosses val="autoZero"/>
        <c:auto val="1"/>
        <c:lblAlgn val="ctr"/>
        <c:lblOffset val="100"/>
        <c:noMultiLvlLbl val="0"/>
      </c:catAx>
      <c:valAx>
        <c:axId val="472775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78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Лист1!$B$26</c:f>
              <c:strCache>
                <c:ptCount val="1"/>
                <c:pt idx="0">
                  <c:v>2016г.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Лист1!$A$27:$A$31</c:f>
              <c:strCache>
                <c:ptCount val="5"/>
                <c:pt idx="0">
                  <c:v>До 15 человек</c:v>
                </c:pt>
                <c:pt idx="1">
                  <c:v>От 16 до 100 человек</c:v>
                </c:pt>
                <c:pt idx="2">
                  <c:v>От 101 до 250 человек</c:v>
                </c:pt>
                <c:pt idx="3">
                  <c:v>От 251 до 1000 человек</c:v>
                </c:pt>
                <c:pt idx="4">
                  <c:v>Свыше 1000 человек</c:v>
                </c:pt>
              </c:strCache>
            </c:strRef>
          </c:cat>
          <c:val>
            <c:numRef>
              <c:f>Лист1!$B$27:$B$31</c:f>
              <c:numCache>
                <c:formatCode>General</c:formatCode>
                <c:ptCount val="5"/>
                <c:pt idx="0">
                  <c:v>72</c:v>
                </c:pt>
                <c:pt idx="1">
                  <c:v>22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Лист1!$C$26</c:f>
              <c:strCache>
                <c:ptCount val="1"/>
                <c:pt idx="0">
                  <c:v>2017г.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Лист1!$A$27:$A$31</c:f>
              <c:strCache>
                <c:ptCount val="5"/>
                <c:pt idx="0">
                  <c:v>До 15 человек</c:v>
                </c:pt>
                <c:pt idx="1">
                  <c:v>От 16 до 100 человек</c:v>
                </c:pt>
                <c:pt idx="2">
                  <c:v>От 101 до 250 человек</c:v>
                </c:pt>
                <c:pt idx="3">
                  <c:v>От 251 до 1000 человек</c:v>
                </c:pt>
                <c:pt idx="4">
                  <c:v>Свыше 1000 человек</c:v>
                </c:pt>
              </c:strCache>
            </c:strRef>
          </c:cat>
          <c:val>
            <c:numRef>
              <c:f>Лист1!$C$27:$C$31</c:f>
              <c:numCache>
                <c:formatCode>General</c:formatCode>
                <c:ptCount val="5"/>
                <c:pt idx="0">
                  <c:v>75</c:v>
                </c:pt>
                <c:pt idx="1">
                  <c:v>21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2770416"/>
        <c:axId val="472779432"/>
        <c:axId val="0"/>
      </c:bar3DChart>
      <c:catAx>
        <c:axId val="4727704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79432"/>
        <c:crosses val="autoZero"/>
        <c:auto val="1"/>
        <c:lblAlgn val="ctr"/>
        <c:lblOffset val="100"/>
        <c:noMultiLvlLbl val="0"/>
      </c:catAx>
      <c:valAx>
        <c:axId val="47277943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7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Лист1!$B$35</c:f>
              <c:strCache>
                <c:ptCount val="1"/>
                <c:pt idx="0">
                  <c:v>2016г.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Лист1!$A$36:$A$40</c:f>
              <c:strCache>
                <c:ptCount val="5"/>
                <c:pt idx="0">
                  <c:v>До 120 млн.руб. (микропредприятие*)</c:v>
                </c:pt>
                <c:pt idx="1">
                  <c:v>От 120 до 800 млн.руб. (малое предприятие)</c:v>
                </c:pt>
                <c:pt idx="2">
                  <c:v>От 800 до 2000 млн.рублей (среднее предприятие)</c:v>
                </c:pt>
                <c:pt idx="3">
                  <c:v>Более 2000 млн.рублей</c:v>
                </c:pt>
                <c:pt idx="4">
                  <c:v>Затруднились ответить</c:v>
                </c:pt>
              </c:strCache>
            </c:strRef>
          </c:cat>
          <c:val>
            <c:numRef>
              <c:f>Лист1!$B$36:$B$40</c:f>
              <c:numCache>
                <c:formatCode>0</c:formatCode>
                <c:ptCount val="5"/>
                <c:pt idx="0">
                  <c:v>69.892473118279568</c:v>
                </c:pt>
                <c:pt idx="1">
                  <c:v>6.4516129032258061</c:v>
                </c:pt>
                <c:pt idx="2">
                  <c:v>3.225806451612903</c:v>
                </c:pt>
                <c:pt idx="3">
                  <c:v>2.150537634408602</c:v>
                </c:pt>
                <c:pt idx="4">
                  <c:v>18.27956989247312</c:v>
                </c:pt>
              </c:numCache>
            </c:numRef>
          </c:val>
        </c:ser>
        <c:ser>
          <c:idx val="1"/>
          <c:order val="1"/>
          <c:tx>
            <c:strRef>
              <c:f>Лист1!$C$35</c:f>
              <c:strCache>
                <c:ptCount val="1"/>
                <c:pt idx="0">
                  <c:v>2017г.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Лист1!$A$36:$A$40</c:f>
              <c:strCache>
                <c:ptCount val="5"/>
                <c:pt idx="0">
                  <c:v>До 120 млн.руб. (микропредприятие*)</c:v>
                </c:pt>
                <c:pt idx="1">
                  <c:v>От 120 до 800 млн.руб. (малое предприятие)</c:v>
                </c:pt>
                <c:pt idx="2">
                  <c:v>От 800 до 2000 млн.рублей (среднее предприятие)</c:v>
                </c:pt>
                <c:pt idx="3">
                  <c:v>Более 2000 млн.рублей</c:v>
                </c:pt>
                <c:pt idx="4">
                  <c:v>Затруднились ответить</c:v>
                </c:pt>
              </c:strCache>
            </c:strRef>
          </c:cat>
          <c:val>
            <c:numRef>
              <c:f>Лист1!$C$36:$C$40</c:f>
              <c:numCache>
                <c:formatCode>General</c:formatCode>
                <c:ptCount val="5"/>
                <c:pt idx="0">
                  <c:v>76</c:v>
                </c:pt>
                <c:pt idx="1">
                  <c:v>5</c:v>
                </c:pt>
                <c:pt idx="2">
                  <c:v>2</c:v>
                </c:pt>
                <c:pt idx="3">
                  <c:v>4</c:v>
                </c:pt>
                <c:pt idx="4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2780608"/>
        <c:axId val="472772376"/>
        <c:axId val="0"/>
      </c:bar3DChart>
      <c:catAx>
        <c:axId val="4727806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72376"/>
        <c:crosses val="autoZero"/>
        <c:auto val="1"/>
        <c:lblAlgn val="ctr"/>
        <c:lblOffset val="100"/>
        <c:noMultiLvlLbl val="0"/>
      </c:catAx>
      <c:valAx>
        <c:axId val="472772376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80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Лист1!$B$47</c:f>
              <c:strCache>
                <c:ptCount val="1"/>
                <c:pt idx="0">
                  <c:v>2016г.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Лист1!$A$48:$A$72</c:f>
              <c:strCache>
                <c:ptCount val="25"/>
                <c:pt idx="0">
                  <c:v>Розничная торговля (кроме торговли автотранспортными средствами и мотоциклами)</c:v>
                </c:pt>
                <c:pt idx="1">
                  <c:v>Сельское хозяйство, охота и лесное хозяйство</c:v>
                </c:pt>
                <c:pt idx="2">
                  <c:v>Обработка древесины и производство изделий из дерева</c:v>
                </c:pt>
                <c:pt idx="3">
                  <c:v>Строительство</c:v>
                </c:pt>
                <c:pt idx="4">
                  <c:v>Производство пищевых продуктов, включая напитки, и табака</c:v>
                </c:pt>
                <c:pt idx="5">
                  <c:v>Транспорт и связь</c:v>
                </c:pt>
                <c:pt idx="6">
                  <c:v>Гостиницы и рестораны</c:v>
                </c:pt>
                <c:pt idx="7">
                  <c:v>Производство готовых металлических изделий</c:v>
                </c:pt>
                <c:pt idx="8">
                  <c:v>Текстильное и швейное производство</c:v>
                </c:pt>
                <c:pt idx="9">
                  <c:v>Оптовая торговля (кроме торговли автотранспортными средствами и мотоциклами)</c:v>
                </c:pt>
                <c:pt idx="10">
                  <c:v>Операции с недвижимым имуществом, аренда и предоставление услуг</c:v>
                </c:pt>
                <c:pt idx="11">
                  <c:v>Предоставление коммунальных услуг</c:v>
                </c:pt>
                <c:pt idx="12">
                  <c:v>Финансовые услуги</c:v>
                </c:pt>
                <c:pt idx="13">
                  <c:v>Производство электрооборудования, электронного и оптического оборудования</c:v>
                </c:pt>
                <c:pt idx="14">
                  <c:v>Торговля автотранспортными средствами и мотоциклами, их обслуживание и ремонт</c:v>
                </c:pt>
                <c:pt idx="15">
                  <c:v>Здравоохранение и предоставление социальных услуг</c:v>
                </c:pt>
                <c:pt idx="16">
                  <c:v>Образование</c:v>
                </c:pt>
                <c:pt idx="17">
                  <c:v>Производство и распределение электроэнергии, газа и воды</c:v>
                </c:pt>
                <c:pt idx="18">
                  <c:v>Производство машин и оборудования</c:v>
                </c:pt>
                <c:pt idx="19">
                  <c:v>Производство резиновых и пластмассовых изделий</c:v>
                </c:pt>
                <c:pt idx="20">
                  <c:v>Целлюлозно-бумажное производство; издательская и полиграфическая деятельность</c:v>
                </c:pt>
                <c:pt idx="21">
                  <c:v>Рыболовство, рыбоводство</c:v>
                </c:pt>
                <c:pt idx="22">
                  <c:v>Нет ответа</c:v>
                </c:pt>
                <c:pt idx="23">
                  <c:v>Добыча полезных ископаемых</c:v>
                </c:pt>
                <c:pt idx="24">
                  <c:v>Другое</c:v>
                </c:pt>
              </c:strCache>
            </c:strRef>
          </c:cat>
          <c:val>
            <c:numRef>
              <c:f>Лист1!$B$48:$B$72</c:f>
              <c:numCache>
                <c:formatCode>General</c:formatCode>
                <c:ptCount val="25"/>
                <c:pt idx="0">
                  <c:v>32</c:v>
                </c:pt>
                <c:pt idx="1">
                  <c:v>10</c:v>
                </c:pt>
                <c:pt idx="2">
                  <c:v>6</c:v>
                </c:pt>
                <c:pt idx="3">
                  <c:v>5</c:v>
                </c:pt>
                <c:pt idx="4">
                  <c:v>3</c:v>
                </c:pt>
                <c:pt idx="5">
                  <c:v>4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2</c:v>
                </c:pt>
                <c:pt idx="11">
                  <c:v>1</c:v>
                </c:pt>
                <c:pt idx="12">
                  <c:v>0.4</c:v>
                </c:pt>
                <c:pt idx="13">
                  <c:v>0.3</c:v>
                </c:pt>
                <c:pt idx="14">
                  <c:v>2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0</c:v>
                </c:pt>
                <c:pt idx="22">
                  <c:v>4</c:v>
                </c:pt>
                <c:pt idx="23">
                  <c:v>0.3</c:v>
                </c:pt>
                <c:pt idx="24">
                  <c:v>12</c:v>
                </c:pt>
              </c:numCache>
            </c:numRef>
          </c:val>
        </c:ser>
        <c:ser>
          <c:idx val="1"/>
          <c:order val="1"/>
          <c:tx>
            <c:strRef>
              <c:f>Лист1!$C$47</c:f>
              <c:strCache>
                <c:ptCount val="1"/>
                <c:pt idx="0">
                  <c:v>2017г.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Лист1!$A$48:$A$72</c:f>
              <c:strCache>
                <c:ptCount val="25"/>
                <c:pt idx="0">
                  <c:v>Розничная торговля (кроме торговли автотранспортными средствами и мотоциклами)</c:v>
                </c:pt>
                <c:pt idx="1">
                  <c:v>Сельское хозяйство, охота и лесное хозяйство</c:v>
                </c:pt>
                <c:pt idx="2">
                  <c:v>Обработка древесины и производство изделий из дерева</c:v>
                </c:pt>
                <c:pt idx="3">
                  <c:v>Строительство</c:v>
                </c:pt>
                <c:pt idx="4">
                  <c:v>Производство пищевых продуктов, включая напитки, и табака</c:v>
                </c:pt>
                <c:pt idx="5">
                  <c:v>Транспорт и связь</c:v>
                </c:pt>
                <c:pt idx="6">
                  <c:v>Гостиницы и рестораны</c:v>
                </c:pt>
                <c:pt idx="7">
                  <c:v>Производство готовых металлических изделий</c:v>
                </c:pt>
                <c:pt idx="8">
                  <c:v>Текстильное и швейное производство</c:v>
                </c:pt>
                <c:pt idx="9">
                  <c:v>Оптовая торговля (кроме торговли автотранспортными средствами и мотоциклами)</c:v>
                </c:pt>
                <c:pt idx="10">
                  <c:v>Операции с недвижимым имуществом, аренда и предоставление услуг</c:v>
                </c:pt>
                <c:pt idx="11">
                  <c:v>Предоставление коммунальных услуг</c:v>
                </c:pt>
                <c:pt idx="12">
                  <c:v>Финансовые услуги</c:v>
                </c:pt>
                <c:pt idx="13">
                  <c:v>Производство электрооборудования, электронного и оптического оборудования</c:v>
                </c:pt>
                <c:pt idx="14">
                  <c:v>Торговля автотранспортными средствами и мотоциклами, их обслуживание и ремонт</c:v>
                </c:pt>
                <c:pt idx="15">
                  <c:v>Здравоохранение и предоставление социальных услуг</c:v>
                </c:pt>
                <c:pt idx="16">
                  <c:v>Образование</c:v>
                </c:pt>
                <c:pt idx="17">
                  <c:v>Производство и распределение электроэнергии, газа и воды</c:v>
                </c:pt>
                <c:pt idx="18">
                  <c:v>Производство машин и оборудования</c:v>
                </c:pt>
                <c:pt idx="19">
                  <c:v>Производство резиновых и пластмассовых изделий</c:v>
                </c:pt>
                <c:pt idx="20">
                  <c:v>Целлюлозно-бумажное производство; издательская и полиграфическая деятельность</c:v>
                </c:pt>
                <c:pt idx="21">
                  <c:v>Рыболовство, рыбоводство</c:v>
                </c:pt>
                <c:pt idx="22">
                  <c:v>Нет ответа</c:v>
                </c:pt>
                <c:pt idx="23">
                  <c:v>Добыча полезных ископаемых</c:v>
                </c:pt>
                <c:pt idx="24">
                  <c:v>Другое</c:v>
                </c:pt>
              </c:strCache>
            </c:strRef>
          </c:cat>
          <c:val>
            <c:numRef>
              <c:f>Лист1!$C$48:$C$72</c:f>
              <c:numCache>
                <c:formatCode>General</c:formatCode>
                <c:ptCount val="25"/>
                <c:pt idx="0">
                  <c:v>30</c:v>
                </c:pt>
                <c:pt idx="1">
                  <c:v>12</c:v>
                </c:pt>
                <c:pt idx="2">
                  <c:v>6</c:v>
                </c:pt>
                <c:pt idx="3">
                  <c:v>6</c:v>
                </c:pt>
                <c:pt idx="4">
                  <c:v>6</c:v>
                </c:pt>
                <c:pt idx="5">
                  <c:v>5</c:v>
                </c:pt>
                <c:pt idx="6">
                  <c:v>5</c:v>
                </c:pt>
                <c:pt idx="7">
                  <c:v>3</c:v>
                </c:pt>
                <c:pt idx="8">
                  <c:v>3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0</c:v>
                </c:pt>
                <c:pt idx="24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2773552"/>
        <c:axId val="472780216"/>
        <c:axId val="0"/>
      </c:bar3DChart>
      <c:catAx>
        <c:axId val="47277355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80216"/>
        <c:crosses val="autoZero"/>
        <c:auto val="1"/>
        <c:lblAlgn val="ctr"/>
        <c:lblOffset val="100"/>
        <c:noMultiLvlLbl val="0"/>
      </c:catAx>
      <c:valAx>
        <c:axId val="472780216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73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Лист1!$B$78</c:f>
              <c:strCache>
                <c:ptCount val="1"/>
                <c:pt idx="0">
                  <c:v>2016г.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Лист1!$A$79:$A$83</c:f>
              <c:strCache>
                <c:ptCount val="5"/>
                <c:pt idx="0">
                  <c:v>Конечная продукция</c:v>
                </c:pt>
                <c:pt idx="1">
                  <c:v>Бизнес осуществляет торговлю или дистрибуцию товаров и услуг, произведенных другими компаниями, Компоненты для производства конечной продукции</c:v>
                </c:pt>
                <c:pt idx="2">
                  <c:v>Услуги</c:v>
                </c:pt>
                <c:pt idx="3">
                  <c:v>Сырье или материалы для дальнейшей переработки</c:v>
                </c:pt>
                <c:pt idx="4">
                  <c:v>Другое</c:v>
                </c:pt>
              </c:strCache>
            </c:strRef>
          </c:cat>
          <c:val>
            <c:numRef>
              <c:f>Лист1!$B$79:$B$83</c:f>
              <c:numCache>
                <c:formatCode>0</c:formatCode>
                <c:ptCount val="5"/>
                <c:pt idx="0">
                  <c:v>30.851063829787233</c:v>
                </c:pt>
                <c:pt idx="1">
                  <c:v>28.723404255319149</c:v>
                </c:pt>
                <c:pt idx="2">
                  <c:v>25.531914893617021</c:v>
                </c:pt>
                <c:pt idx="3">
                  <c:v>7.4468085106382977</c:v>
                </c:pt>
                <c:pt idx="4">
                  <c:v>7.4468085106382977</c:v>
                </c:pt>
              </c:numCache>
            </c:numRef>
          </c:val>
        </c:ser>
        <c:ser>
          <c:idx val="1"/>
          <c:order val="1"/>
          <c:tx>
            <c:strRef>
              <c:f>Лист1!$C$78</c:f>
              <c:strCache>
                <c:ptCount val="1"/>
                <c:pt idx="0">
                  <c:v>2017г.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Лист1!$A$79:$A$83</c:f>
              <c:strCache>
                <c:ptCount val="5"/>
                <c:pt idx="0">
                  <c:v>Конечная продукция</c:v>
                </c:pt>
                <c:pt idx="1">
                  <c:v>Бизнес осуществляет торговлю или дистрибуцию товаров и услуг, произведенных другими компаниями, Компоненты для производства конечной продукции</c:v>
                </c:pt>
                <c:pt idx="2">
                  <c:v>Услуги</c:v>
                </c:pt>
                <c:pt idx="3">
                  <c:v>Сырье или материалы для дальнейшей переработки</c:v>
                </c:pt>
                <c:pt idx="4">
                  <c:v>Другое</c:v>
                </c:pt>
              </c:strCache>
            </c:strRef>
          </c:cat>
          <c:val>
            <c:numRef>
              <c:f>Лист1!$C$79:$C$83</c:f>
              <c:numCache>
                <c:formatCode>General</c:formatCode>
                <c:ptCount val="5"/>
                <c:pt idx="0">
                  <c:v>27</c:v>
                </c:pt>
                <c:pt idx="1">
                  <c:v>29</c:v>
                </c:pt>
                <c:pt idx="2">
                  <c:v>29</c:v>
                </c:pt>
                <c:pt idx="3">
                  <c:v>8</c:v>
                </c:pt>
                <c:pt idx="4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2776296"/>
        <c:axId val="472776688"/>
        <c:axId val="0"/>
      </c:bar3DChart>
      <c:catAx>
        <c:axId val="4727762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76688"/>
        <c:crosses val="autoZero"/>
        <c:auto val="1"/>
        <c:lblAlgn val="ctr"/>
        <c:lblOffset val="100"/>
        <c:noMultiLvlLbl val="0"/>
      </c:catAx>
      <c:valAx>
        <c:axId val="4727766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76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879779949473646"/>
          <c:y val="0.95481141182435014"/>
          <c:w val="0.3331813525500204"/>
          <c:h val="4.51885881756498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Лист1!$B$89</c:f>
              <c:strCache>
                <c:ptCount val="1"/>
                <c:pt idx="0">
                  <c:v>2016г.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Лист1!$A$90:$A$111</c:f>
              <c:strCache>
                <c:ptCount val="22"/>
                <c:pt idx="0">
                  <c:v>Автомобили и автозапчасти к ним</c:v>
                </c:pt>
                <c:pt idx="1">
                  <c:v>Продукты питания</c:v>
                </c:pt>
                <c:pt idx="2">
                  <c:v>Здравоохранение</c:v>
                </c:pt>
                <c:pt idx="3">
                  <c:v>Операции с недвижимым имуществом, аренда и предоставление услуг</c:v>
                </c:pt>
                <c:pt idx="4">
                  <c:v>Банковские, финансовые, юридические услуги</c:v>
                </c:pt>
                <c:pt idx="5">
                  <c:v>Бытовая техника</c:v>
                </c:pt>
                <c:pt idx="6">
                  <c:v>Благоустройство территорий</c:v>
                </c:pt>
                <c:pt idx="7">
                  <c:v>Стройматериалы, мебель (производство и продажа)</c:v>
                </c:pt>
                <c:pt idx="8">
                  <c:v>Грузоперевозки, транспортные услуги</c:v>
                </c:pt>
                <c:pt idx="9">
                  <c:v>Товары для детей</c:v>
                </c:pt>
                <c:pt idx="10">
                  <c:v>Одежда и обувь</c:v>
                </c:pt>
                <c:pt idx="11">
                  <c:v>Сельское хозяйство</c:v>
                </c:pt>
                <c:pt idx="12">
                  <c:v>Канцтовары, книги, сувениры, полиграфия</c:v>
                </c:pt>
                <c:pt idx="13">
                  <c:v>Услуги по ремонту</c:v>
                </c:pt>
                <c:pt idx="14">
                  <c:v>Ритуальные услуги</c:v>
                </c:pt>
                <c:pt idx="15">
                  <c:v>Сфера туризма и досуга</c:v>
                </c:pt>
                <c:pt idx="16">
                  <c:v>Строительство</c:v>
                </c:pt>
                <c:pt idx="17">
                  <c:v>Торговля непродовольственными товарами: цветы, текстиль и др.</c:v>
                </c:pt>
                <c:pt idx="18">
                  <c:v>Предоставление социальных услуг</c:v>
                </c:pt>
                <c:pt idx="19">
                  <c:v>Парикмахерские услуги</c:v>
                </c:pt>
                <c:pt idx="20">
                  <c:v>Шитье одежды</c:v>
                </c:pt>
                <c:pt idx="21">
                  <c:v>Другое</c:v>
                </c:pt>
              </c:strCache>
            </c:strRef>
          </c:cat>
          <c:val>
            <c:numRef>
              <c:f>Лист1!$B$90:$B$111</c:f>
              <c:numCache>
                <c:formatCode>General</c:formatCode>
                <c:ptCount val="22"/>
                <c:pt idx="0">
                  <c:v>3</c:v>
                </c:pt>
                <c:pt idx="1">
                  <c:v>23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  <c:pt idx="7">
                  <c:v>15</c:v>
                </c:pt>
                <c:pt idx="8">
                  <c:v>4</c:v>
                </c:pt>
                <c:pt idx="9">
                  <c:v>2</c:v>
                </c:pt>
                <c:pt idx="10">
                  <c:v>6</c:v>
                </c:pt>
                <c:pt idx="11">
                  <c:v>5</c:v>
                </c:pt>
                <c:pt idx="12">
                  <c:v>4</c:v>
                </c:pt>
                <c:pt idx="13">
                  <c:v>4</c:v>
                </c:pt>
                <c:pt idx="14">
                  <c:v>1</c:v>
                </c:pt>
                <c:pt idx="15">
                  <c:v>1</c:v>
                </c:pt>
                <c:pt idx="16">
                  <c:v>5</c:v>
                </c:pt>
                <c:pt idx="17">
                  <c:v>5</c:v>
                </c:pt>
                <c:pt idx="18">
                  <c:v>6</c:v>
                </c:pt>
                <c:pt idx="19">
                  <c:v>3</c:v>
                </c:pt>
                <c:pt idx="20">
                  <c:v>2</c:v>
                </c:pt>
                <c:pt idx="21">
                  <c:v>8</c:v>
                </c:pt>
              </c:numCache>
            </c:numRef>
          </c:val>
        </c:ser>
        <c:ser>
          <c:idx val="1"/>
          <c:order val="1"/>
          <c:tx>
            <c:strRef>
              <c:f>Лист1!$C$89</c:f>
              <c:strCache>
                <c:ptCount val="1"/>
                <c:pt idx="0">
                  <c:v>2017г.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Лист1!$A$90:$A$111</c:f>
              <c:strCache>
                <c:ptCount val="22"/>
                <c:pt idx="0">
                  <c:v>Автомобили и автозапчасти к ним</c:v>
                </c:pt>
                <c:pt idx="1">
                  <c:v>Продукты питания</c:v>
                </c:pt>
                <c:pt idx="2">
                  <c:v>Здравоохранение</c:v>
                </c:pt>
                <c:pt idx="3">
                  <c:v>Операции с недвижимым имуществом, аренда и предоставление услуг</c:v>
                </c:pt>
                <c:pt idx="4">
                  <c:v>Банковские, финансовые, юридические услуги</c:v>
                </c:pt>
                <c:pt idx="5">
                  <c:v>Бытовая техника</c:v>
                </c:pt>
                <c:pt idx="6">
                  <c:v>Благоустройство территорий</c:v>
                </c:pt>
                <c:pt idx="7">
                  <c:v>Стройматериалы, мебель (производство и продажа)</c:v>
                </c:pt>
                <c:pt idx="8">
                  <c:v>Грузоперевозки, транспортные услуги</c:v>
                </c:pt>
                <c:pt idx="9">
                  <c:v>Товары для детей</c:v>
                </c:pt>
                <c:pt idx="10">
                  <c:v>Одежда и обувь</c:v>
                </c:pt>
                <c:pt idx="11">
                  <c:v>Сельское хозяйство</c:v>
                </c:pt>
                <c:pt idx="12">
                  <c:v>Канцтовары, книги, сувениры, полиграфия</c:v>
                </c:pt>
                <c:pt idx="13">
                  <c:v>Услуги по ремонту</c:v>
                </c:pt>
                <c:pt idx="14">
                  <c:v>Ритуальные услуги</c:v>
                </c:pt>
                <c:pt idx="15">
                  <c:v>Сфера туризма и досуга</c:v>
                </c:pt>
                <c:pt idx="16">
                  <c:v>Строительство</c:v>
                </c:pt>
                <c:pt idx="17">
                  <c:v>Торговля непродовольственными товарами: цветы, текстиль и др.</c:v>
                </c:pt>
                <c:pt idx="18">
                  <c:v>Предоставление социальных услуг</c:v>
                </c:pt>
                <c:pt idx="19">
                  <c:v>Парикмахерские услуги</c:v>
                </c:pt>
                <c:pt idx="20">
                  <c:v>Шитье одежды</c:v>
                </c:pt>
                <c:pt idx="21">
                  <c:v>Другое</c:v>
                </c:pt>
              </c:strCache>
            </c:strRef>
          </c:cat>
          <c:val>
            <c:numRef>
              <c:f>Лист1!$C$90:$C$111</c:f>
              <c:numCache>
                <c:formatCode>General</c:formatCode>
                <c:ptCount val="22"/>
                <c:pt idx="0">
                  <c:v>3</c:v>
                </c:pt>
                <c:pt idx="1">
                  <c:v>28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  <c:pt idx="7">
                  <c:v>16</c:v>
                </c:pt>
                <c:pt idx="8">
                  <c:v>5</c:v>
                </c:pt>
                <c:pt idx="9">
                  <c:v>1</c:v>
                </c:pt>
                <c:pt idx="10">
                  <c:v>5</c:v>
                </c:pt>
                <c:pt idx="11">
                  <c:v>6</c:v>
                </c:pt>
                <c:pt idx="12">
                  <c:v>2</c:v>
                </c:pt>
                <c:pt idx="13">
                  <c:v>3</c:v>
                </c:pt>
                <c:pt idx="14">
                  <c:v>0</c:v>
                </c:pt>
                <c:pt idx="15">
                  <c:v>5</c:v>
                </c:pt>
                <c:pt idx="16">
                  <c:v>3</c:v>
                </c:pt>
                <c:pt idx="17">
                  <c:v>5</c:v>
                </c:pt>
                <c:pt idx="18">
                  <c:v>0</c:v>
                </c:pt>
                <c:pt idx="19">
                  <c:v>3</c:v>
                </c:pt>
                <c:pt idx="20">
                  <c:v>1</c:v>
                </c:pt>
                <c:pt idx="21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2771200"/>
        <c:axId val="472773944"/>
        <c:axId val="0"/>
      </c:bar3DChart>
      <c:catAx>
        <c:axId val="4727712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73944"/>
        <c:crosses val="autoZero"/>
        <c:auto val="1"/>
        <c:lblAlgn val="ctr"/>
        <c:lblOffset val="100"/>
        <c:noMultiLvlLbl val="0"/>
      </c:catAx>
      <c:valAx>
        <c:axId val="472773944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771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0.34129</cdr:y>
    </cdr:from>
    <cdr:to>
      <cdr:x>0.10644</cdr:x>
      <cdr:y>0.45798</cdr:y>
    </cdr:to>
    <cdr:sp macro="" textlink="">
      <cdr:nvSpPr>
        <cdr:cNvPr id="2" name="Rectangle 9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0" y="900128"/>
          <a:ext cx="908050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square" anchor="ctr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altLang="ru-RU" sz="1400" dirty="0" smtClean="0">
              <a:solidFill>
                <a:schemeClr val="accent2"/>
              </a:solidFill>
            </a:rPr>
            <a:t>2016</a:t>
          </a:r>
          <a:endParaRPr lang="ru-RU" altLang="ru-RU" sz="1400" dirty="0">
            <a:solidFill>
              <a:schemeClr val="accent2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0.00099</cdr:x>
      <cdr:y>0.35775</cdr:y>
    </cdr:from>
    <cdr:to>
      <cdr:x>0.10743</cdr:x>
      <cdr:y>0.46994</cdr:y>
    </cdr:to>
    <cdr:sp macro="" textlink="">
      <cdr:nvSpPr>
        <cdr:cNvPr id="2" name="Rectangle 9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434" y="981375"/>
          <a:ext cx="908050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square" anchor="ctr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altLang="ru-RU" sz="1400" dirty="0" smtClean="0">
              <a:solidFill>
                <a:schemeClr val="accent2"/>
              </a:solidFill>
            </a:rPr>
            <a:t>2017</a:t>
          </a:r>
          <a:endParaRPr lang="ru-RU" altLang="ru-RU" sz="1400" dirty="0">
            <a:solidFill>
              <a:schemeClr val="accent2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C3FE27A-F5A3-4CBF-ACF2-D6BD9B7C30C5}" type="datetimeFigureOut">
              <a:rPr lang="ru-RU"/>
              <a:pPr>
                <a:defRPr/>
              </a:pPr>
              <a:t>31.10.2017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E37634-E357-4046-B10E-8B49147D1A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533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6CCC5D1-75D2-4CC9-B957-B7DC13B22503}" type="datetimeFigureOut">
              <a:rPr lang="ru-RU"/>
              <a:pPr>
                <a:defRPr/>
              </a:pPr>
              <a:t>31.10.2017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50D83E7-60FB-4F14-B2D2-7A9D51096C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6583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4E2F30B-43D4-4B81-B064-3EDB07C3D2C1}" type="slidenum">
              <a:rPr lang="ru-RU" altLang="ru-RU"/>
              <a:pPr/>
              <a:t>1</a:t>
            </a:fld>
            <a:endParaRPr lang="ru-RU" altLang="ru-RU"/>
          </a:p>
        </p:txBody>
      </p:sp>
      <p:sp>
        <p:nvSpPr>
          <p:cNvPr id="133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215900" indent="-214313" eaLnBrk="1"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ru-RU" altLang="ru-RU" sz="2000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546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0987C-1ABA-45E5-BEE8-892CE9ED1F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F33B2-2686-423B-B848-9288FA782C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836613"/>
            <a:ext cx="2057400" cy="52895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836613"/>
            <a:ext cx="6019800" cy="52895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59AB9-49F9-4F97-B27B-F776CFE9281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2116E-D618-464B-BB60-C8A02ECC0F7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Prezent_Logo_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692150"/>
            <a:ext cx="3384550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1476375" y="1196975"/>
            <a:ext cx="3390900" cy="2143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altLang="ru-RU" sz="800" smtClean="0">
                <a:solidFill>
                  <a:schemeClr val="bg1"/>
                </a:solidFill>
                <a:latin typeface="Tahoma" pitchFamily="34" charset="0"/>
              </a:rPr>
              <a:t> Кафедра экономической социологии факультета социальных наук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7238" y="1824026"/>
            <a:ext cx="3600448" cy="2071701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bg1"/>
                </a:solidFill>
                <a:latin typeface="DendaNewC" pitchFamily="2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6906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4D50E-A582-41B3-A350-65EB775732D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D6176-F58E-4CC8-9F43-2D581992B23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16113"/>
            <a:ext cx="4038600" cy="4210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16113"/>
            <a:ext cx="4038600" cy="4210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2C4A8-CAA5-43AD-ABFA-04416436ABF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DCB4A-49B2-4D1D-9E57-3FB59F55154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90804-2504-4C6D-8DA6-BB3D315880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8C5A6-1082-49A7-A406-0C17009ABD9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51712-985D-4523-A761-AA67F0C341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62AB4-ED66-4143-A81A-3AADA05F91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Prezent_Logo_Ru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07950" y="115888"/>
            <a:ext cx="2857500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88350" y="6381750"/>
            <a:ext cx="6207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DendaNewLightC" pitchFamily="2" charset="0"/>
              </a:defRPr>
            </a:lvl1pPr>
          </a:lstStyle>
          <a:p>
            <a:pPr>
              <a:defRPr/>
            </a:pPr>
            <a:fld id="{FF4F0DA2-1951-4F5A-9956-B80F8070725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028" name="Rectangle 8"/>
          <p:cNvSpPr>
            <a:spLocks noChangeArrowheads="1"/>
          </p:cNvSpPr>
          <p:nvPr userDrawn="1"/>
        </p:nvSpPr>
        <p:spPr bwMode="auto">
          <a:xfrm>
            <a:off x="611188" y="549275"/>
            <a:ext cx="3390900" cy="2143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ru-RU" altLang="ru-RU" sz="800" smtClean="0">
                <a:solidFill>
                  <a:schemeClr val="bg1"/>
                </a:solidFill>
                <a:latin typeface="Tahoma" pitchFamily="34" charset="0"/>
              </a:rPr>
              <a:t> Кафедра экономической социологии факультета социальных наук </a:t>
            </a:r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692150"/>
          </a:xfrm>
          <a:prstGeom prst="rect">
            <a:avLst/>
          </a:prstGeom>
          <a:solidFill>
            <a:srgbClr val="0066CC"/>
          </a:solidFill>
          <a:ln w="9525">
            <a:solidFill>
              <a:srgbClr val="0065BD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65BD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65BD"/>
          </a:solidFill>
          <a:latin typeface="DendaNewC" pitchFamily="50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65BD"/>
          </a:solidFill>
          <a:latin typeface="DendaNewC" pitchFamily="50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65BD"/>
          </a:solidFill>
          <a:latin typeface="DendaNewC" pitchFamily="50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65BD"/>
          </a:solidFill>
          <a:latin typeface="DendaNewC" pitchFamily="50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065BD"/>
          </a:solidFill>
          <a:latin typeface="DendaNewC" pitchFamily="50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065BD"/>
          </a:solidFill>
          <a:latin typeface="DendaNewC" pitchFamily="50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065BD"/>
          </a:solidFill>
          <a:latin typeface="DendaNewC" pitchFamily="50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065BD"/>
          </a:solidFill>
          <a:latin typeface="DendaNewC" pitchFamily="50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2205038"/>
            <a:ext cx="4537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bg1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313"/>
            <a:ext cx="9144000" cy="407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68313" y="2605088"/>
            <a:ext cx="8223250" cy="92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ru-RU" altLang="ru-RU" sz="5400">
                <a:latin typeface="Calibri" panose="020F0502020204030204" pitchFamily="34" charset="0"/>
              </a:rPr>
              <a:t>Заголовок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68313" y="3648075"/>
            <a:ext cx="822325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ru-RU" altLang="ru-RU" sz="3600">
                <a:latin typeface="Calibri" panose="020F0502020204030204" pitchFamily="34" charset="0"/>
              </a:rPr>
              <a:t>Подзаголовок презентации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1" b="3571"/>
          <a:stretch>
            <a:fillRect/>
          </a:stretch>
        </p:blipFill>
        <p:spPr bwMode="auto">
          <a:xfrm>
            <a:off x="0" y="1484313"/>
            <a:ext cx="9144000" cy="407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3571" b="357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468313" y="2605088"/>
            <a:ext cx="8223250" cy="92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ru-RU" altLang="ru-RU" sz="3200" b="1">
                <a:cs typeface="Arial" panose="020B0604020202020204" pitchFamily="34" charset="0"/>
              </a:rPr>
              <a:t>Цифровая 3D-медицина</a:t>
            </a:r>
          </a:p>
          <a:p>
            <a:pPr algn="ctr">
              <a:lnSpc>
                <a:spcPct val="100000"/>
              </a:lnSpc>
            </a:pPr>
            <a:endParaRPr lang="ru-RU" altLang="ru-RU" sz="1400">
              <a:cs typeface="Arial" panose="020B0604020202020204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468313" y="3648075"/>
            <a:ext cx="822325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ru-RU" altLang="ru-RU">
                <a:cs typeface="Arial" panose="020B0604020202020204" pitchFamily="34" charset="0"/>
              </a:rPr>
              <a:t>Результаты в области компьютерной графики и геометрического моделирования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5029200"/>
            <a:ext cx="9144000" cy="1828800"/>
          </a:xfrm>
          <a:prstGeom prst="rect">
            <a:avLst/>
          </a:prstGeom>
          <a:solidFill>
            <a:srgbClr val="0064A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1185863"/>
          </a:xfrm>
          <a:prstGeom prst="rect">
            <a:avLst/>
          </a:prstGeom>
          <a:solidFill>
            <a:srgbClr val="0064A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0" y="1173163"/>
            <a:ext cx="9144000" cy="4389437"/>
          </a:xfrm>
          <a:prstGeom prst="rect">
            <a:avLst/>
          </a:prstGeom>
          <a:solidFill>
            <a:srgbClr val="1381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251520" y="1306513"/>
            <a:ext cx="8223250" cy="92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ru-RU" altLang="ru-RU" sz="3200" b="1" dirty="0">
                <a:solidFill>
                  <a:schemeClr val="bg1"/>
                </a:solidFill>
                <a:cs typeface="Arial" panose="020B0604020202020204" pitchFamily="34" charset="0"/>
              </a:rPr>
              <a:t>ОЦЕНКИ СОСТОЯНИЯ КОНКУРЕНТНОЙ СРЕДЫ И АДМИНИСТРАТИВНЫХ БАРЬЕРОВ СУБЪЕКТАМИ ПРЕДПРИНИМАТЕЛЬСКОЙ ДЕЯТЕЛЬНОСТИ</a:t>
            </a:r>
          </a:p>
          <a:p>
            <a:pPr algn="ctr">
              <a:lnSpc>
                <a:spcPct val="100000"/>
              </a:lnSpc>
            </a:pPr>
            <a:endParaRPr lang="ru-RU" altLang="ru-RU" sz="1400" dirty="0">
              <a:cs typeface="Arial" panose="020B0604020202020204" pitchFamily="34" charset="0"/>
            </a:endParaRP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501055" y="4407693"/>
            <a:ext cx="7455321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/>
            <a:r>
              <a:rPr lang="ru-RU" altLang="ru-RU" dirty="0">
                <a:solidFill>
                  <a:schemeClr val="bg1"/>
                </a:solidFill>
              </a:rPr>
              <a:t>Аналитический отчет по результатам </a:t>
            </a:r>
            <a:br>
              <a:rPr lang="ru-RU" altLang="ru-RU" dirty="0">
                <a:solidFill>
                  <a:schemeClr val="bg1"/>
                </a:solidFill>
              </a:rPr>
            </a:br>
            <a:r>
              <a:rPr lang="ru-RU" altLang="ru-RU" dirty="0">
                <a:solidFill>
                  <a:schemeClr val="bg1"/>
                </a:solidFill>
              </a:rPr>
              <a:t>социологического исследования</a:t>
            </a:r>
            <a:r>
              <a:rPr lang="ru-RU" altLang="ru-RU" i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u-RU" altLang="ru-RU" i="1" dirty="0">
                <a:solidFill>
                  <a:schemeClr val="bg1"/>
                </a:solidFill>
              </a:rPr>
              <a:t>(август – </a:t>
            </a:r>
            <a:r>
              <a:rPr lang="ru-RU" altLang="ru-RU" i="1" dirty="0" smtClean="0">
                <a:solidFill>
                  <a:schemeClr val="bg1"/>
                </a:solidFill>
              </a:rPr>
              <a:t>сентябрь 2017 </a:t>
            </a:r>
            <a:r>
              <a:rPr lang="ru-RU" altLang="ru-RU" i="1" dirty="0">
                <a:solidFill>
                  <a:schemeClr val="bg1"/>
                </a:solidFill>
              </a:rPr>
              <a:t>г.)</a:t>
            </a:r>
            <a:r>
              <a:rPr lang="ru-RU" altLang="ru-RU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38" y="269875"/>
            <a:ext cx="21748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501055" y="751337"/>
            <a:ext cx="4863033" cy="429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ru-RU" altLang="ru-RU" sz="1400" dirty="0" smtClean="0">
                <a:solidFill>
                  <a:schemeClr val="accent1">
                    <a:lumMod val="40000"/>
                    <a:lumOff val="60000"/>
                  </a:schemeClr>
                </a:solidFill>
                <a:cs typeface="Arial" panose="020B0604020202020204" pitchFamily="34" charset="0"/>
              </a:rPr>
              <a:t>Центр исследования социальных систем</a:t>
            </a:r>
            <a:endParaRPr lang="ru-RU" altLang="ru-RU" sz="1400" dirty="0">
              <a:solidFill>
                <a:schemeClr val="accent1">
                  <a:lumMod val="40000"/>
                  <a:lumOff val="6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97197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Номер слайда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A81389C-C80A-4124-A8D6-CBC80121C83D}" type="slidenum">
              <a:rPr lang="ru-RU" altLang="ru-RU" smtClean="0"/>
              <a:pPr/>
              <a:t>10</a:t>
            </a:fld>
            <a:endParaRPr lang="ru-RU" altLang="ru-RU" smtClean="0"/>
          </a:p>
        </p:txBody>
      </p:sp>
      <p:pic>
        <p:nvPicPr>
          <p:cNvPr id="2560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25604" name="Заголовок 4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ВИ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85720" y="-7789"/>
            <a:ext cx="86407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dirty="0">
                <a:solidFill>
                  <a:schemeClr val="bg1"/>
                </a:solidFill>
              </a:rPr>
              <a:t>2. МОНИТОРИНГ СОСТОЯНИЯ КОНКУРЕНТНОЙ СРЕДЫ</a:t>
            </a:r>
            <a:r>
              <a:rPr lang="ru-RU" altLang="ru-RU" dirty="0">
                <a:solidFill>
                  <a:schemeClr val="bg1"/>
                </a:solidFill>
              </a:rPr>
              <a:t>  И НАЛИЧИЕ/ ОТСУТСТВИЕ БАРЬЕРОВ ПРЕДПРИНИМАТЕЛЬСКОЙ ДЕЯТЕЛЬНОСТИ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0" y="6256769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</a:t>
            </a:r>
            <a:r>
              <a:rPr lang="ru-RU" altLang="ru-RU" sz="1400" dirty="0" smtClean="0">
                <a:solidFill>
                  <a:schemeClr val="accent2"/>
                </a:solidFill>
              </a:rPr>
              <a:t>2. 4. </a:t>
            </a:r>
            <a:r>
              <a:rPr lang="ru-RU" sz="1400" dirty="0">
                <a:solidFill>
                  <a:schemeClr val="accent2"/>
                </a:solidFill>
              </a:rPr>
              <a:t>Административные барьеры, являющиеся наиболее существенными </a:t>
            </a:r>
            <a:br>
              <a:rPr lang="ru-RU" sz="1400" dirty="0">
                <a:solidFill>
                  <a:schemeClr val="accent2"/>
                </a:solidFill>
              </a:rPr>
            </a:br>
            <a:r>
              <a:rPr lang="ru-RU" sz="1400" dirty="0">
                <a:solidFill>
                  <a:schemeClr val="accent2"/>
                </a:solidFill>
              </a:rPr>
              <a:t>для ведения текущей деятельности или открытия нового бизнеса на рынке</a:t>
            </a:r>
            <a:r>
              <a:rPr lang="ru-RU" sz="1400" dirty="0" smtClean="0">
                <a:solidFill>
                  <a:schemeClr val="accent2"/>
                </a:solidFill>
              </a:rPr>
              <a:t>, </a:t>
            </a:r>
            <a:r>
              <a:rPr lang="ru-RU" sz="1400" dirty="0">
                <a:solidFill>
                  <a:schemeClr val="accent2"/>
                </a:solidFill>
              </a:rPr>
              <a:t>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333196586"/>
              </p:ext>
            </p:extLst>
          </p:nvPr>
        </p:nvGraphicFramePr>
        <p:xfrm>
          <a:off x="285721" y="625023"/>
          <a:ext cx="8390736" cy="559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Номер слайда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A81389C-C80A-4124-A8D6-CBC80121C83D}" type="slidenum">
              <a:rPr lang="ru-RU" altLang="ru-RU" smtClean="0"/>
              <a:pPr/>
              <a:t>11</a:t>
            </a:fld>
            <a:endParaRPr lang="ru-RU" altLang="ru-RU" smtClean="0"/>
          </a:p>
        </p:txBody>
      </p:sp>
      <p:pic>
        <p:nvPicPr>
          <p:cNvPr id="2560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25604" name="Заголовок 4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ВИ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85720" y="-7789"/>
            <a:ext cx="86407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dirty="0">
                <a:solidFill>
                  <a:schemeClr val="bg1"/>
                </a:solidFill>
              </a:rPr>
              <a:t>2. МОНИТОРИНГ СОСТОЯНИЯ КОНКУРЕНТНОЙ СРЕДЫ</a:t>
            </a:r>
            <a:r>
              <a:rPr lang="ru-RU" altLang="ru-RU" dirty="0">
                <a:solidFill>
                  <a:schemeClr val="bg1"/>
                </a:solidFill>
              </a:rPr>
              <a:t>  И НАЛИЧИЕ/ ОТСУТСТВИЕ БАРЬЕРОВ ПРЕДПРИНИМАТЕЛЬСКОЙ ДЕЯТЕЛЬНОСТИ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07504" y="5517232"/>
            <a:ext cx="385762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</a:t>
            </a:r>
            <a:r>
              <a:rPr lang="ru-RU" altLang="ru-RU" sz="1400" dirty="0" smtClean="0">
                <a:solidFill>
                  <a:schemeClr val="accent2"/>
                </a:solidFill>
              </a:rPr>
              <a:t>2. 5. </a:t>
            </a:r>
            <a:r>
              <a:rPr lang="ru-RU" sz="1400" dirty="0">
                <a:solidFill>
                  <a:schemeClr val="accent2"/>
                </a:solidFill>
              </a:rPr>
              <a:t>Оценка преодолимости административных барьеров для ведения текущей деятельности и открытия нового бизнеса </a:t>
            </a:r>
            <a:r>
              <a:rPr lang="ru-RU" sz="1400" dirty="0" smtClean="0">
                <a:solidFill>
                  <a:schemeClr val="accent2"/>
                </a:solidFill>
              </a:rPr>
              <a:t>на </a:t>
            </a:r>
            <a:r>
              <a:rPr lang="ru-RU" sz="1400" dirty="0">
                <a:solidFill>
                  <a:schemeClr val="accent2"/>
                </a:solidFill>
              </a:rPr>
              <a:t>основном рынке для представляемого бизнеса</a:t>
            </a:r>
            <a:r>
              <a:rPr lang="ru-RU" sz="1400" dirty="0" smtClean="0">
                <a:solidFill>
                  <a:schemeClr val="accent2"/>
                </a:solidFill>
              </a:rPr>
              <a:t>, </a:t>
            </a:r>
            <a:r>
              <a:rPr lang="ru-RU" sz="1400" dirty="0">
                <a:solidFill>
                  <a:schemeClr val="accent2"/>
                </a:solidFill>
              </a:rPr>
              <a:t>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841086" y="5517232"/>
            <a:ext cx="385762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</a:t>
            </a:r>
            <a:r>
              <a:rPr lang="ru-RU" altLang="ru-RU" sz="1400" dirty="0" smtClean="0">
                <a:solidFill>
                  <a:schemeClr val="accent2"/>
                </a:solidFill>
              </a:rPr>
              <a:t>2. 6. </a:t>
            </a:r>
            <a:r>
              <a:rPr lang="ru-RU" sz="1400" dirty="0">
                <a:solidFill>
                  <a:schemeClr val="accent2"/>
                </a:solidFill>
              </a:rPr>
              <a:t>Оценка изменения уровня административных барьеров на основном рынке для представляемого бизнеса в течение последних 3 лет</a:t>
            </a:r>
            <a:r>
              <a:rPr lang="ru-RU" sz="1400" dirty="0" smtClean="0">
                <a:solidFill>
                  <a:schemeClr val="accent2"/>
                </a:solidFill>
              </a:rPr>
              <a:t>, </a:t>
            </a:r>
            <a:r>
              <a:rPr lang="ru-RU" sz="1400" dirty="0">
                <a:solidFill>
                  <a:schemeClr val="accent2"/>
                </a:solidFill>
              </a:rPr>
              <a:t>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/>
          </p:nvPr>
        </p:nvGraphicFramePr>
        <p:xfrm>
          <a:off x="179512" y="884626"/>
          <a:ext cx="4572000" cy="44165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/>
          </p:nvPr>
        </p:nvGraphicFramePr>
        <p:xfrm>
          <a:off x="4437063" y="692696"/>
          <a:ext cx="4572000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75068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B34C099-46E4-4964-B8DF-8D873784CBF9}" type="slidenum">
              <a:rPr lang="ru-RU" altLang="ru-RU" smtClean="0"/>
              <a:pPr/>
              <a:t>12</a:t>
            </a:fld>
            <a:endParaRPr lang="ru-RU" altLang="ru-RU" smtClean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285720" y="-7789"/>
            <a:ext cx="86407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dirty="0">
                <a:solidFill>
                  <a:schemeClr val="bg1"/>
                </a:solidFill>
              </a:rPr>
              <a:t>3. ДИНАМИКА УДОВЛЕТВОРЕННОСТИ ИНФОРМАЦИЕЙ И ДЕЯТЕЛЬНОСТЬЮ ПО СОДЕЙСТВИЮ РАЗВИТИЮ КОНКУРЕНЦИИ </a:t>
            </a:r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357290" y="2821212"/>
            <a:ext cx="650085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</a:t>
            </a:r>
            <a:r>
              <a:rPr lang="ru-RU" altLang="ru-RU" sz="1400" dirty="0" smtClean="0">
                <a:solidFill>
                  <a:schemeClr val="accent2"/>
                </a:solidFill>
              </a:rPr>
              <a:t>3. 1. </a:t>
            </a:r>
            <a:r>
              <a:rPr lang="ru-RU" sz="1400" dirty="0">
                <a:solidFill>
                  <a:schemeClr val="accent2"/>
                </a:solidFill>
              </a:rPr>
              <a:t>Оценка качества официальной информации о состоянии конкурентной среды на рынках товаров и услуг Нижегородской области</a:t>
            </a:r>
            <a:r>
              <a:rPr lang="ru-RU" sz="1400" dirty="0" smtClean="0">
                <a:solidFill>
                  <a:schemeClr val="accent2"/>
                </a:solidFill>
              </a:rPr>
              <a:t>, 2016, 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9769645"/>
              </p:ext>
            </p:extLst>
          </p:nvPr>
        </p:nvGraphicFramePr>
        <p:xfrm>
          <a:off x="107503" y="537809"/>
          <a:ext cx="9036498" cy="2496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324945" y="6092249"/>
            <a:ext cx="650085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</a:t>
            </a:r>
            <a:r>
              <a:rPr lang="ru-RU" altLang="ru-RU" sz="1400" dirty="0" smtClean="0">
                <a:solidFill>
                  <a:schemeClr val="accent2"/>
                </a:solidFill>
              </a:rPr>
              <a:t>3. 2. </a:t>
            </a:r>
            <a:r>
              <a:rPr lang="ru-RU" sz="1400" dirty="0">
                <a:solidFill>
                  <a:schemeClr val="accent2"/>
                </a:solidFill>
              </a:rPr>
              <a:t>Оценка качества официальной информации о состоянии конкурентной среды на рынках товаров и услуг Нижегородской области</a:t>
            </a:r>
            <a:r>
              <a:rPr lang="ru-RU" sz="1400" dirty="0" smtClean="0">
                <a:solidFill>
                  <a:schemeClr val="accent2"/>
                </a:solidFill>
              </a:rPr>
              <a:t>, 2017, 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2195392"/>
              </p:ext>
            </p:extLst>
          </p:nvPr>
        </p:nvGraphicFramePr>
        <p:xfrm>
          <a:off x="107503" y="3284984"/>
          <a:ext cx="9036497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Номер слайда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A81389C-C80A-4124-A8D6-CBC80121C83D}" type="slidenum">
              <a:rPr lang="ru-RU" altLang="ru-RU" smtClean="0"/>
              <a:pPr/>
              <a:t>13</a:t>
            </a:fld>
            <a:endParaRPr lang="ru-RU" altLang="ru-RU" smtClean="0"/>
          </a:p>
        </p:txBody>
      </p:sp>
      <p:pic>
        <p:nvPicPr>
          <p:cNvPr id="2560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25604" name="Заголовок 4"/>
          <p:cNvSpPr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ВИ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85720" y="-7789"/>
            <a:ext cx="86407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dirty="0">
                <a:solidFill>
                  <a:schemeClr val="bg1"/>
                </a:solidFill>
              </a:rPr>
              <a:t>3. ДИНАМИКА УДОВЛЕТВОРЕННОСТИ ИНФОРМАЦИЕЙ И ДЕЯТЕЛЬНОСТЬЮ ПО СОДЕЙСТВИЮ РАЗВИТИЮ КОНКУРЕНЦИИ </a:t>
            </a:r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-147860" y="5923167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</a:t>
            </a:r>
            <a:r>
              <a:rPr lang="ru-RU" altLang="ru-RU" sz="1400" dirty="0" smtClean="0">
                <a:solidFill>
                  <a:schemeClr val="accent2"/>
                </a:solidFill>
              </a:rPr>
              <a:t>3. 3. </a:t>
            </a:r>
            <a:r>
              <a:rPr lang="ru-RU" sz="1400" dirty="0">
                <a:solidFill>
                  <a:schemeClr val="accent2"/>
                </a:solidFill>
              </a:rPr>
              <a:t>Оценка деятельности органов власти на </a:t>
            </a:r>
            <a:br>
              <a:rPr lang="ru-RU" sz="1400" dirty="0">
                <a:solidFill>
                  <a:schemeClr val="accent2"/>
                </a:solidFill>
              </a:rPr>
            </a:br>
            <a:r>
              <a:rPr lang="ru-RU" sz="1400" dirty="0">
                <a:solidFill>
                  <a:schemeClr val="accent2"/>
                </a:solidFill>
              </a:rPr>
              <a:t>основном рынке для представляемого бизнеса</a:t>
            </a:r>
            <a:r>
              <a:rPr lang="ru-RU" sz="1400" dirty="0" smtClean="0">
                <a:solidFill>
                  <a:schemeClr val="accent2"/>
                </a:solidFill>
              </a:rPr>
              <a:t>, </a:t>
            </a:r>
            <a:r>
              <a:rPr lang="ru-RU" sz="1400" dirty="0">
                <a:solidFill>
                  <a:schemeClr val="accent2"/>
                </a:solidFill>
              </a:rPr>
              <a:t>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/>
          </p:nvPr>
        </p:nvGraphicFramePr>
        <p:xfrm>
          <a:off x="611560" y="764703"/>
          <a:ext cx="8136904" cy="4857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218569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B34C099-46E4-4964-B8DF-8D873784CBF9}" type="slidenum">
              <a:rPr lang="ru-RU" altLang="ru-RU" smtClean="0"/>
              <a:pPr/>
              <a:t>14</a:t>
            </a:fld>
            <a:endParaRPr lang="ru-RU" altLang="ru-RU" smtClean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285720" y="-7789"/>
            <a:ext cx="86407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dirty="0" smtClean="0">
                <a:solidFill>
                  <a:schemeClr val="bg1"/>
                </a:solidFill>
              </a:rPr>
              <a:t>3. ДИНАМИКА </a:t>
            </a:r>
            <a:r>
              <a:rPr lang="ru-RU" dirty="0">
                <a:solidFill>
                  <a:schemeClr val="bg1"/>
                </a:solidFill>
              </a:rPr>
              <a:t>УДОВЛЕТВОРЕННОСТИ ИНФОРМАЦИЕЙ И ДЕЯТЕЛЬНОСТЬЮ ПО СОДЕЙСТВИЮ РАЗВИТИЮ КОНКУРЕНЦИИ </a:t>
            </a:r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07503" y="6199971"/>
            <a:ext cx="88189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</a:t>
            </a:r>
            <a:r>
              <a:rPr lang="ru-RU" altLang="ru-RU" sz="1400" dirty="0" smtClean="0">
                <a:solidFill>
                  <a:schemeClr val="accent2"/>
                </a:solidFill>
              </a:rPr>
              <a:t>3. 4. </a:t>
            </a:r>
            <a:r>
              <a:rPr lang="ru-RU" sz="1400" dirty="0">
                <a:solidFill>
                  <a:schemeClr val="accent2"/>
                </a:solidFill>
              </a:rPr>
              <a:t>Оценка деятельности органов власти </a:t>
            </a:r>
          </a:p>
          <a:p>
            <a:pPr algn="ctr"/>
            <a:r>
              <a:rPr lang="ru-RU" sz="1400" dirty="0">
                <a:solidFill>
                  <a:schemeClr val="accent2"/>
                </a:solidFill>
              </a:rPr>
              <a:t>в различных муниципальных </a:t>
            </a:r>
            <a:r>
              <a:rPr lang="ru-RU" sz="1400" dirty="0" smtClean="0">
                <a:solidFill>
                  <a:schemeClr val="accent2"/>
                </a:solidFill>
              </a:rPr>
              <a:t>образованиях, 2017, 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1047306"/>
              </p:ext>
            </p:extLst>
          </p:nvPr>
        </p:nvGraphicFramePr>
        <p:xfrm>
          <a:off x="107503" y="980727"/>
          <a:ext cx="8712969" cy="5195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7266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B34C099-46E4-4964-B8DF-8D873784CBF9}" type="slidenum">
              <a:rPr lang="ru-RU" altLang="ru-RU" smtClean="0"/>
              <a:pPr/>
              <a:t>15</a:t>
            </a:fld>
            <a:endParaRPr lang="ru-RU" altLang="ru-RU" smtClean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285720" y="-7789"/>
            <a:ext cx="86407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dirty="0" smtClean="0">
                <a:solidFill>
                  <a:schemeClr val="bg1"/>
                </a:solidFill>
              </a:rPr>
              <a:t>3. ДИНАМИКА </a:t>
            </a:r>
            <a:r>
              <a:rPr lang="ru-RU" dirty="0">
                <a:solidFill>
                  <a:schemeClr val="bg1"/>
                </a:solidFill>
              </a:rPr>
              <a:t>УДОВЛЕТВОРЕННОСТИ ИНФОРМАЦИЕЙ И ДЕЯТЕЛЬНОСТЬЮ ПО СОДЕЙСТВИЮ РАЗВИТИЮ КОНКУРЕНЦИИ </a:t>
            </a:r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07503" y="6199971"/>
            <a:ext cx="88189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</a:t>
            </a:r>
            <a:r>
              <a:rPr lang="ru-RU" altLang="ru-RU" sz="1400" dirty="0" smtClean="0">
                <a:solidFill>
                  <a:schemeClr val="accent2"/>
                </a:solidFill>
              </a:rPr>
              <a:t>3. 6. </a:t>
            </a:r>
            <a:r>
              <a:rPr lang="ru-RU" sz="1400" dirty="0">
                <a:solidFill>
                  <a:schemeClr val="accent2"/>
                </a:solidFill>
              </a:rPr>
              <a:t>Оценка деятельности органов власти на </a:t>
            </a:r>
          </a:p>
          <a:p>
            <a:pPr algn="ctr"/>
            <a:r>
              <a:rPr lang="ru-RU" sz="1400" dirty="0">
                <a:solidFill>
                  <a:schemeClr val="accent2"/>
                </a:solidFill>
              </a:rPr>
              <a:t>основном рынке для представляемого </a:t>
            </a:r>
            <a:r>
              <a:rPr lang="ru-RU" sz="1400" dirty="0" smtClean="0">
                <a:solidFill>
                  <a:schemeClr val="accent2"/>
                </a:solidFill>
              </a:rPr>
              <a:t>бизнеса, 2017, 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249927" y="3021633"/>
            <a:ext cx="88189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</a:t>
            </a:r>
            <a:r>
              <a:rPr lang="ru-RU" altLang="ru-RU" sz="1400" dirty="0" smtClean="0">
                <a:solidFill>
                  <a:schemeClr val="accent2"/>
                </a:solidFill>
              </a:rPr>
              <a:t>3. 5. </a:t>
            </a:r>
            <a:r>
              <a:rPr lang="ru-RU" sz="1400" dirty="0">
                <a:solidFill>
                  <a:schemeClr val="accent2"/>
                </a:solidFill>
              </a:rPr>
              <a:t>Оценка деятельности органов власти на </a:t>
            </a:r>
          </a:p>
          <a:p>
            <a:pPr algn="ctr"/>
            <a:r>
              <a:rPr lang="ru-RU" sz="1400" dirty="0">
                <a:solidFill>
                  <a:schemeClr val="accent2"/>
                </a:solidFill>
              </a:rPr>
              <a:t>основном рынке для представляемого </a:t>
            </a:r>
            <a:r>
              <a:rPr lang="ru-RU" sz="1400" dirty="0" smtClean="0">
                <a:solidFill>
                  <a:schemeClr val="accent2"/>
                </a:solidFill>
              </a:rPr>
              <a:t>бизнеса, 2016, 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2255394"/>
              </p:ext>
            </p:extLst>
          </p:nvPr>
        </p:nvGraphicFramePr>
        <p:xfrm>
          <a:off x="107503" y="638542"/>
          <a:ext cx="8712969" cy="2228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2828134"/>
              </p:ext>
            </p:extLst>
          </p:nvPr>
        </p:nvGraphicFramePr>
        <p:xfrm>
          <a:off x="107503" y="3484249"/>
          <a:ext cx="881898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5838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B34C099-46E4-4964-B8DF-8D873784CBF9}" type="slidenum">
              <a:rPr lang="ru-RU" altLang="ru-RU" smtClean="0"/>
              <a:pPr/>
              <a:t>16</a:t>
            </a:fld>
            <a:endParaRPr lang="ru-RU" altLang="ru-RU" smtClean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285720" y="-7789"/>
            <a:ext cx="86407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dirty="0" smtClean="0">
                <a:solidFill>
                  <a:schemeClr val="bg1"/>
                </a:solidFill>
              </a:rPr>
              <a:t>3. ДИНАМИКА </a:t>
            </a:r>
            <a:r>
              <a:rPr lang="ru-RU" dirty="0">
                <a:solidFill>
                  <a:schemeClr val="bg1"/>
                </a:solidFill>
              </a:rPr>
              <a:t>УДОВЛЕТВОРЕННОСТИ ИНФОРМАЦИЕЙ И ДЕЯТЕЛЬНОСТЬЮ ПО СОДЕЙСТВИЮ РАЗВИТИЮ КОНКУРЕНЦИИ </a:t>
            </a:r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07503" y="6199971"/>
            <a:ext cx="88189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</a:t>
            </a:r>
            <a:r>
              <a:rPr lang="ru-RU" altLang="ru-RU" sz="1400" dirty="0" smtClean="0">
                <a:solidFill>
                  <a:schemeClr val="accent2"/>
                </a:solidFill>
              </a:rPr>
              <a:t>3. 8. </a:t>
            </a:r>
            <a:r>
              <a:rPr lang="ru-RU" sz="1400" dirty="0">
                <a:solidFill>
                  <a:schemeClr val="accent2"/>
                </a:solidFill>
              </a:rPr>
              <a:t>Оценка деятельности органов власти </a:t>
            </a:r>
          </a:p>
          <a:p>
            <a:pPr algn="ctr"/>
            <a:r>
              <a:rPr lang="ru-RU" sz="1400" dirty="0">
                <a:solidFill>
                  <a:schemeClr val="accent2"/>
                </a:solidFill>
              </a:rPr>
              <a:t>на </a:t>
            </a:r>
            <a:r>
              <a:rPr lang="ru-RU" sz="1400" dirty="0" smtClean="0">
                <a:solidFill>
                  <a:schemeClr val="accent2"/>
                </a:solidFill>
              </a:rPr>
              <a:t>основном </a:t>
            </a:r>
            <a:r>
              <a:rPr lang="ru-RU" sz="1400" dirty="0">
                <a:solidFill>
                  <a:schemeClr val="accent2"/>
                </a:solidFill>
              </a:rPr>
              <a:t>рынке для представляемого </a:t>
            </a:r>
            <a:r>
              <a:rPr lang="ru-RU" sz="1400" dirty="0" smtClean="0">
                <a:solidFill>
                  <a:schemeClr val="accent2"/>
                </a:solidFill>
              </a:rPr>
              <a:t>бизнеса, 2017, 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41788" y="3039327"/>
            <a:ext cx="88189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</a:t>
            </a:r>
            <a:r>
              <a:rPr lang="ru-RU" altLang="ru-RU" sz="1400" dirty="0" smtClean="0">
                <a:solidFill>
                  <a:schemeClr val="accent2"/>
                </a:solidFill>
              </a:rPr>
              <a:t>3. 7. </a:t>
            </a:r>
            <a:r>
              <a:rPr lang="ru-RU" sz="1400" dirty="0">
                <a:solidFill>
                  <a:schemeClr val="accent2"/>
                </a:solidFill>
              </a:rPr>
              <a:t>Оценка деятельности органов власти </a:t>
            </a:r>
          </a:p>
          <a:p>
            <a:pPr algn="ctr"/>
            <a:r>
              <a:rPr lang="ru-RU" sz="1400" dirty="0">
                <a:solidFill>
                  <a:schemeClr val="accent2"/>
                </a:solidFill>
              </a:rPr>
              <a:t>на </a:t>
            </a:r>
            <a:r>
              <a:rPr lang="ru-RU" sz="1400" dirty="0" smtClean="0">
                <a:solidFill>
                  <a:schemeClr val="accent2"/>
                </a:solidFill>
              </a:rPr>
              <a:t>основном </a:t>
            </a:r>
            <a:r>
              <a:rPr lang="ru-RU" sz="1400" dirty="0">
                <a:solidFill>
                  <a:schemeClr val="accent2"/>
                </a:solidFill>
              </a:rPr>
              <a:t>рынке для представляемого </a:t>
            </a:r>
            <a:r>
              <a:rPr lang="ru-RU" sz="1400" dirty="0" smtClean="0">
                <a:solidFill>
                  <a:schemeClr val="accent2"/>
                </a:solidFill>
              </a:rPr>
              <a:t>бизнеса, 2016, 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5191816"/>
              </p:ext>
            </p:extLst>
          </p:nvPr>
        </p:nvGraphicFramePr>
        <p:xfrm>
          <a:off x="112756" y="585945"/>
          <a:ext cx="8723343" cy="2505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646496"/>
              </p:ext>
            </p:extLst>
          </p:nvPr>
        </p:nvGraphicFramePr>
        <p:xfrm>
          <a:off x="90760" y="3438892"/>
          <a:ext cx="8712969" cy="2480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4515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B34C099-46E4-4964-B8DF-8D873784CBF9}" type="slidenum">
              <a:rPr lang="ru-RU" altLang="ru-RU" smtClean="0"/>
              <a:pPr/>
              <a:t>17</a:t>
            </a:fld>
            <a:endParaRPr lang="ru-RU" altLang="ru-RU" smtClean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285720" y="68025"/>
            <a:ext cx="86407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dirty="0" smtClean="0">
                <a:solidFill>
                  <a:schemeClr val="bg1"/>
                </a:solidFill>
              </a:rPr>
              <a:t>4. ДИНАМИКА </a:t>
            </a:r>
            <a:r>
              <a:rPr lang="ru-RU" dirty="0">
                <a:solidFill>
                  <a:schemeClr val="bg1"/>
                </a:solidFill>
              </a:rPr>
              <a:t>УДОВЛЕТВОРЕННОСТИ КАЧЕСТВОМ ТОВАРОВ, РАБОТ И УСЛУГ, ПРЕДОСТАВЛЯЕМЫХ СУБЪЕКТАМИ ЕСТЕСТВЕННЫХ МОНОПОЛИЙ </a:t>
            </a:r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32629" y="6106562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</a:t>
            </a:r>
            <a:r>
              <a:rPr lang="ru-RU" altLang="ru-RU" sz="1400" dirty="0" smtClean="0">
                <a:solidFill>
                  <a:schemeClr val="accent2"/>
                </a:solidFill>
              </a:rPr>
              <a:t>4. 1. </a:t>
            </a:r>
            <a:r>
              <a:rPr lang="ru-RU" sz="1400" dirty="0" smtClean="0">
                <a:solidFill>
                  <a:schemeClr val="accent2"/>
                </a:solidFill>
              </a:rPr>
              <a:t>Оценка </a:t>
            </a:r>
            <a:r>
              <a:rPr lang="ru-RU" sz="1400" dirty="0">
                <a:solidFill>
                  <a:schemeClr val="accent2"/>
                </a:solidFill>
              </a:rPr>
              <a:t>характеристик услуг субъектов естественных монополий </a:t>
            </a:r>
            <a:br>
              <a:rPr lang="ru-RU" sz="1400" dirty="0">
                <a:solidFill>
                  <a:schemeClr val="accent2"/>
                </a:solidFill>
              </a:rPr>
            </a:br>
            <a:r>
              <a:rPr lang="ru-RU" sz="1400" dirty="0">
                <a:solidFill>
                  <a:schemeClr val="accent2"/>
                </a:solidFill>
              </a:rPr>
              <a:t>в Нижегородской </a:t>
            </a:r>
            <a:r>
              <a:rPr lang="ru-RU" sz="1400" dirty="0" smtClean="0">
                <a:solidFill>
                  <a:schemeClr val="accent2"/>
                </a:solidFill>
              </a:rPr>
              <a:t>области: сроки получения доступа, </a:t>
            </a:r>
            <a:r>
              <a:rPr lang="ru-RU" sz="1400" dirty="0">
                <a:solidFill>
                  <a:schemeClr val="accent2"/>
                </a:solidFill>
              </a:rPr>
              <a:t>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3391718"/>
              </p:ext>
            </p:extLst>
          </p:nvPr>
        </p:nvGraphicFramePr>
        <p:xfrm>
          <a:off x="131887" y="3424586"/>
          <a:ext cx="894548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7621542"/>
              </p:ext>
            </p:extLst>
          </p:nvPr>
        </p:nvGraphicFramePr>
        <p:xfrm>
          <a:off x="179512" y="567066"/>
          <a:ext cx="874697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Rectangle 9"/>
          <p:cNvSpPr>
            <a:spLocks noChangeArrowheads="1"/>
          </p:cNvSpPr>
          <p:nvPr/>
        </p:nvSpPr>
        <p:spPr bwMode="auto">
          <a:xfrm>
            <a:off x="90659" y="1546478"/>
            <a:ext cx="9080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 smtClean="0">
                <a:solidFill>
                  <a:schemeClr val="accent2"/>
                </a:solidFill>
              </a:rPr>
              <a:t>2016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90659" y="4333781"/>
            <a:ext cx="9080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 smtClean="0">
                <a:solidFill>
                  <a:schemeClr val="accent2"/>
                </a:solidFill>
              </a:rPr>
              <a:t>2017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B34C099-46E4-4964-B8DF-8D873784CBF9}" type="slidenum">
              <a:rPr lang="ru-RU" altLang="ru-RU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pPr/>
              <a:t>18</a:t>
            </a:fld>
            <a:endParaRPr lang="ru-RU" altLang="ru-RU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107504" y="68024"/>
            <a:ext cx="881897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altLang="ru-RU" dirty="0" smtClean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4</a:t>
            </a:r>
            <a:r>
              <a:rPr lang="ru-RU" altLang="ru-RU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ДИНАМИКА УДОВЛЕТВОРЕННОСТИ КАЧЕСТВОМ ТОВАРОВ, РАБОТ И УСЛУГ, ПРЕДОСТАВЛЯЕМЫХ СУБЪЕКТАМИ ЕСТЕСТВЕННЫХ МОНОПОЛИЙ </a:t>
            </a: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34101" y="612014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Рис. </a:t>
            </a:r>
            <a:r>
              <a:rPr lang="ru-RU" altLang="ru-RU" sz="1400" dirty="0" smtClean="0">
                <a:solidFill>
                  <a:schemeClr val="accent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4. 2.  </a:t>
            </a:r>
            <a:r>
              <a:rPr lang="ru-RU" sz="1400" dirty="0">
                <a:solidFill>
                  <a:schemeClr val="accent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Оценка характеристик услуг субъектов естественных монополий </a:t>
            </a:r>
            <a:br>
              <a:rPr lang="ru-RU" sz="1400" dirty="0">
                <a:solidFill>
                  <a:schemeClr val="accent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ru-RU" sz="1400" dirty="0">
                <a:solidFill>
                  <a:schemeClr val="accent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 Нижегородской </a:t>
            </a:r>
            <a:r>
              <a:rPr lang="ru-RU" sz="1400" dirty="0" smtClean="0">
                <a:solidFill>
                  <a:schemeClr val="accent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области: сложность процедур, </a:t>
            </a:r>
            <a:r>
              <a:rPr lang="ru-RU" sz="1400" dirty="0">
                <a:solidFill>
                  <a:schemeClr val="accent2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%</a:t>
            </a:r>
            <a:endParaRPr lang="ru-RU" altLang="ru-RU" sz="1400" dirty="0">
              <a:solidFill>
                <a:schemeClr val="accent2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461044"/>
              </p:ext>
            </p:extLst>
          </p:nvPr>
        </p:nvGraphicFramePr>
        <p:xfrm>
          <a:off x="34101" y="628226"/>
          <a:ext cx="9109899" cy="2637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1260490"/>
              </p:ext>
            </p:extLst>
          </p:nvPr>
        </p:nvGraphicFramePr>
        <p:xfrm>
          <a:off x="107504" y="3458777"/>
          <a:ext cx="903649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3645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B34C099-46E4-4964-B8DF-8D873784CBF9}" type="slidenum">
              <a:rPr lang="ru-RU" altLang="ru-RU" smtClean="0"/>
              <a:pPr/>
              <a:t>19</a:t>
            </a:fld>
            <a:endParaRPr lang="ru-RU" altLang="ru-RU" smtClean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296039" y="38081"/>
            <a:ext cx="86407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dirty="0" smtClean="0">
                <a:solidFill>
                  <a:schemeClr val="bg1"/>
                </a:solidFill>
              </a:rPr>
              <a:t>4</a:t>
            </a:r>
            <a:r>
              <a:rPr lang="ru-RU" dirty="0">
                <a:solidFill>
                  <a:schemeClr val="bg1"/>
                </a:solidFill>
              </a:rPr>
              <a:t>. ДИНАМИКА УДОВЛЕТВОРЕННОСТИ КАЧЕСТВОМ ТОВАРОВ, РАБОТ И УСЛУГ, ПРЕДОСТАВЛЯЕМЫХ СУБЪЕКТАМИ ЕСТЕСТВЕННЫХ МОНОПОЛИЙ </a:t>
            </a:r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-27012" y="612014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4</a:t>
            </a:r>
            <a:r>
              <a:rPr lang="ru-RU" altLang="ru-RU" sz="1400" dirty="0" smtClean="0">
                <a:solidFill>
                  <a:schemeClr val="accent2"/>
                </a:solidFill>
              </a:rPr>
              <a:t>. 3. </a:t>
            </a:r>
            <a:r>
              <a:rPr lang="ru-RU" sz="1400" dirty="0" smtClean="0">
                <a:solidFill>
                  <a:schemeClr val="accent2"/>
                </a:solidFill>
              </a:rPr>
              <a:t>Оценка </a:t>
            </a:r>
            <a:r>
              <a:rPr lang="ru-RU" sz="1400" dirty="0">
                <a:solidFill>
                  <a:schemeClr val="accent2"/>
                </a:solidFill>
              </a:rPr>
              <a:t>характеристик услуг субъектов естественных монополий </a:t>
            </a:r>
            <a:br>
              <a:rPr lang="ru-RU" sz="1400" dirty="0">
                <a:solidFill>
                  <a:schemeClr val="accent2"/>
                </a:solidFill>
              </a:rPr>
            </a:br>
            <a:r>
              <a:rPr lang="ru-RU" sz="1400" dirty="0">
                <a:solidFill>
                  <a:schemeClr val="accent2"/>
                </a:solidFill>
              </a:rPr>
              <a:t>в Нижегородской </a:t>
            </a:r>
            <a:r>
              <a:rPr lang="ru-RU" sz="1400" dirty="0" smtClean="0">
                <a:solidFill>
                  <a:schemeClr val="accent2"/>
                </a:solidFill>
              </a:rPr>
              <a:t>области: стоимость подключения, </a:t>
            </a:r>
            <a:r>
              <a:rPr lang="ru-RU" sz="1400" dirty="0">
                <a:solidFill>
                  <a:schemeClr val="accent2"/>
                </a:solidFill>
              </a:rPr>
              <a:t>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4121" y="1884958"/>
            <a:ext cx="9080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 smtClean="0">
                <a:solidFill>
                  <a:schemeClr val="accent2"/>
                </a:solidFill>
              </a:rPr>
              <a:t>2016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75851" y="4672464"/>
            <a:ext cx="9080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 smtClean="0">
                <a:solidFill>
                  <a:schemeClr val="accent2"/>
                </a:solidFill>
              </a:rPr>
              <a:t>2017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72676"/>
              </p:ext>
            </p:extLst>
          </p:nvPr>
        </p:nvGraphicFramePr>
        <p:xfrm>
          <a:off x="157820" y="764704"/>
          <a:ext cx="9001132" cy="2721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Диаграмма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6192546"/>
              </p:ext>
            </p:extLst>
          </p:nvPr>
        </p:nvGraphicFramePr>
        <p:xfrm>
          <a:off x="115855" y="3717032"/>
          <a:ext cx="9001133" cy="2664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4492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5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F1260C9-4209-451F-9B94-09A9BA5A7365}" type="slidenum">
              <a:rPr lang="ru-RU" altLang="ru-RU" smtClean="0"/>
              <a:pPr/>
              <a:t>2</a:t>
            </a:fld>
            <a:endParaRPr lang="ru-RU" altLang="ru-RU" smtClean="0"/>
          </a:p>
        </p:txBody>
      </p:sp>
      <p:sp>
        <p:nvSpPr>
          <p:cNvPr id="13315" name="Номер слайда 5"/>
          <p:cNvSpPr txBox="1">
            <a:spLocks noGrp="1"/>
          </p:cNvSpPr>
          <p:nvPr/>
        </p:nvSpPr>
        <p:spPr bwMode="auto">
          <a:xfrm>
            <a:off x="8388350" y="6381750"/>
            <a:ext cx="62071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44DB10CF-70B5-4C4E-B877-F0D76214A3AE}" type="slidenum">
              <a:rPr lang="ru-RU" altLang="ru-RU" sz="1200">
                <a:latin typeface="DendaNewLightC" pitchFamily="2" charset="0"/>
              </a:rPr>
              <a:pPr algn="r"/>
              <a:t>2</a:t>
            </a:fld>
            <a:endParaRPr lang="ru-RU" altLang="ru-RU" sz="1200">
              <a:latin typeface="DendaNewLightC" pitchFamily="2" charset="0"/>
            </a:endParaRPr>
          </a:p>
        </p:txBody>
      </p:sp>
      <p:sp>
        <p:nvSpPr>
          <p:cNvPr id="13316" name="Text Box 3"/>
          <p:cNvSpPr txBox="1">
            <a:spLocks noChangeArrowheads="1"/>
          </p:cNvSpPr>
          <p:nvPr/>
        </p:nvSpPr>
        <p:spPr bwMode="auto">
          <a:xfrm>
            <a:off x="179388" y="1889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000">
                <a:solidFill>
                  <a:schemeClr val="bg1"/>
                </a:solidFill>
              </a:rPr>
              <a:t>МЕТОДИКА РЕАЛИЗАЦИИ ПРОЕКТА</a:t>
            </a:r>
          </a:p>
        </p:txBody>
      </p:sp>
      <p:sp>
        <p:nvSpPr>
          <p:cNvPr id="13317" name="Rectangle 4"/>
          <p:cNvSpPr>
            <a:spLocks noChangeArrowheads="1"/>
          </p:cNvSpPr>
          <p:nvPr/>
        </p:nvSpPr>
        <p:spPr bwMode="auto">
          <a:xfrm>
            <a:off x="514350" y="744538"/>
            <a:ext cx="83439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1600"/>
              <a:t>В 2014 году кафедрой экономической социологии факультета социальных наук ННГУ им. Н.И. Лобачевского была разработана методика изучения процессов конкуренции в регионе. В 2014-2015 году, в соответствие с данной методикой, были проведены исследования, обеспечивающей сопоставимость полученной информации.</a:t>
            </a:r>
          </a:p>
          <a:p>
            <a:pPr algn="just">
              <a:spcBef>
                <a:spcPts val="600"/>
              </a:spcBef>
            </a:pPr>
            <a:r>
              <a:rPr lang="ru-RU" sz="1600"/>
              <a:t>Обсуждение проблем конкуренции в 2014-2015 году проводилось в форме полустандартизованного интервью. В 2015 году в исследовании принимали участие 10 предпринимателей из Нижнего Новгорода и 10 – из Городца. </a:t>
            </a:r>
          </a:p>
          <a:p>
            <a:pPr algn="just">
              <a:spcBef>
                <a:spcPts val="600"/>
              </a:spcBef>
            </a:pPr>
            <a:r>
              <a:rPr lang="ru-RU" sz="1600"/>
              <a:t>В 2015 Нижнем Новгороде в состав обследования вошли представители следующих бизнесов: детский развивающий центр; медицинские услуги; рекламные услуги; ТСЖ; информационно-консалтинговые услуги; оптово-розничная торговля металлом и оборудованием; общественный транспорт: перевозки пассажиров; строительный бизнес; розничная торговля одеждой; производство товаров; оптово-розничная торговля. </a:t>
            </a:r>
          </a:p>
          <a:p>
            <a:pPr algn="just">
              <a:spcBef>
                <a:spcPts val="600"/>
              </a:spcBef>
            </a:pPr>
            <a:r>
              <a:rPr lang="ru-RU" sz="1600"/>
              <a:t>В Городце в 2015 году в состав экспертов вошли предприниматели из следующих направлений: производство хлебобулочных изделий; розничная торговля; риэлтерские услуги; общественный транспорт: перевозки пассажиров; розничная торговля автокомплектующими; розничная торговля; медико-социальные услуги; отдел поддержки предпринимателей; строительный бизнес; производство молочных продуктов.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B34C099-46E4-4964-B8DF-8D873784CBF9}" type="slidenum">
              <a:rPr lang="ru-RU" altLang="ru-RU" smtClean="0"/>
              <a:pPr/>
              <a:t>20</a:t>
            </a:fld>
            <a:endParaRPr lang="ru-RU" altLang="ru-RU" smtClean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285720" y="68025"/>
            <a:ext cx="86407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dirty="0" smtClean="0">
                <a:solidFill>
                  <a:schemeClr val="bg1"/>
                </a:solidFill>
              </a:rPr>
              <a:t>4</a:t>
            </a:r>
            <a:r>
              <a:rPr lang="ru-RU" dirty="0">
                <a:solidFill>
                  <a:schemeClr val="bg1"/>
                </a:solidFill>
              </a:rPr>
              <a:t>. ДИНАМИКА УДОВЛЕТВОРЕННОСТИ КАЧЕСТВОМ ТОВАРОВ, РАБОТ И УСЛУГ, ПРЕДОСТАВЛЯЕМЫХ СУБЪЕКТАМИ ЕСТЕСТВЕННЫХ МОНОПОЛИЙ </a:t>
            </a:r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-32147" y="6280431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</a:t>
            </a:r>
            <a:r>
              <a:rPr lang="ru-RU" altLang="ru-RU" sz="1400" dirty="0" smtClean="0">
                <a:solidFill>
                  <a:schemeClr val="accent2"/>
                </a:solidFill>
              </a:rPr>
              <a:t>4. 4. </a:t>
            </a:r>
            <a:r>
              <a:rPr lang="ru-RU" sz="1400" dirty="0">
                <a:solidFill>
                  <a:schemeClr val="accent2"/>
                </a:solidFill>
              </a:rPr>
              <a:t>Оценка количества процедур полученного доступа к услугам</a:t>
            </a:r>
            <a:r>
              <a:rPr lang="ru-RU" sz="1400" dirty="0" smtClean="0">
                <a:solidFill>
                  <a:schemeClr val="accent2"/>
                </a:solidFill>
              </a:rPr>
              <a:t>, </a:t>
            </a:r>
            <a:r>
              <a:rPr lang="ru-RU" sz="1400" dirty="0">
                <a:solidFill>
                  <a:schemeClr val="accent2"/>
                </a:solidFill>
              </a:rPr>
              <a:t>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405587"/>
              </p:ext>
            </p:extLst>
          </p:nvPr>
        </p:nvGraphicFramePr>
        <p:xfrm>
          <a:off x="285719" y="636359"/>
          <a:ext cx="872334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63213" y="4692728"/>
            <a:ext cx="969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altLang="ru-RU" sz="1400" dirty="0" smtClean="0">
                <a:solidFill>
                  <a:schemeClr val="accent2"/>
                </a:solidFill>
              </a:rPr>
              <a:t>2017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285720" y="1885782"/>
            <a:ext cx="969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altLang="ru-RU" sz="1400" dirty="0" smtClean="0">
                <a:solidFill>
                  <a:schemeClr val="accent2"/>
                </a:solidFill>
              </a:rPr>
              <a:t>2016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5788446"/>
              </p:ext>
            </p:extLst>
          </p:nvPr>
        </p:nvGraphicFramePr>
        <p:xfrm>
          <a:off x="285719" y="3475017"/>
          <a:ext cx="8640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B34C099-46E4-4964-B8DF-8D873784CBF9}" type="slidenum">
              <a:rPr lang="ru-RU" altLang="ru-RU" smtClean="0"/>
              <a:pPr/>
              <a:t>21</a:t>
            </a:fld>
            <a:endParaRPr lang="ru-RU" altLang="ru-RU" smtClean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285720" y="68025"/>
            <a:ext cx="86407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dirty="0" smtClean="0">
                <a:solidFill>
                  <a:schemeClr val="bg1"/>
                </a:solidFill>
              </a:rPr>
              <a:t>4</a:t>
            </a:r>
            <a:r>
              <a:rPr lang="ru-RU" dirty="0">
                <a:solidFill>
                  <a:schemeClr val="bg1"/>
                </a:solidFill>
              </a:rPr>
              <a:t>. ДИНАМИКА УДОВЛЕТВОРЕННОСТИ КАЧЕСТВОМ ТОВАРОВ, РАБОТ И УСЛУГ, ПРЕДОСТАВЛЯЕМЫХ СУБЪЕКТАМИ ЕСТЕСТВЕННЫХ МОНОПОЛИЙ </a:t>
            </a:r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0" y="6143644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</a:t>
            </a:r>
            <a:r>
              <a:rPr lang="ru-RU" altLang="ru-RU" sz="1400" dirty="0" smtClean="0">
                <a:solidFill>
                  <a:schemeClr val="accent2"/>
                </a:solidFill>
              </a:rPr>
              <a:t>4. 5. </a:t>
            </a:r>
            <a:r>
              <a:rPr lang="ru-RU" sz="1400" dirty="0">
                <a:solidFill>
                  <a:schemeClr val="accent2"/>
                </a:solidFill>
              </a:rPr>
              <a:t>Оценка сроков получения процедур доступа к услугам</a:t>
            </a:r>
            <a:r>
              <a:rPr lang="ru-RU" sz="1400" dirty="0" smtClean="0">
                <a:solidFill>
                  <a:schemeClr val="accent2"/>
                </a:solidFill>
              </a:rPr>
              <a:t>, </a:t>
            </a:r>
            <a:r>
              <a:rPr lang="ru-RU" sz="1400" dirty="0">
                <a:solidFill>
                  <a:schemeClr val="accent2"/>
                </a:solidFill>
              </a:rPr>
              <a:t>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3027506"/>
              </p:ext>
            </p:extLst>
          </p:nvPr>
        </p:nvGraphicFramePr>
        <p:xfrm>
          <a:off x="179511" y="908720"/>
          <a:ext cx="8746971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6340989"/>
              </p:ext>
            </p:extLst>
          </p:nvPr>
        </p:nvGraphicFramePr>
        <p:xfrm>
          <a:off x="200033" y="3284992"/>
          <a:ext cx="8746971" cy="28299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Номер слайда 5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149B349-98DF-4365-B388-5BF86CBAFC16}" type="slidenum">
              <a:rPr lang="ru-RU" altLang="ru-RU" smtClean="0"/>
              <a:pPr/>
              <a:t>3</a:t>
            </a:fld>
            <a:endParaRPr lang="ru-RU" altLang="ru-RU" smtClean="0"/>
          </a:p>
        </p:txBody>
      </p:sp>
      <p:sp>
        <p:nvSpPr>
          <p:cNvPr id="14339" name="Номер слайда 5"/>
          <p:cNvSpPr txBox="1">
            <a:spLocks noGrp="1"/>
          </p:cNvSpPr>
          <p:nvPr/>
        </p:nvSpPr>
        <p:spPr bwMode="auto">
          <a:xfrm>
            <a:off x="8388350" y="6381750"/>
            <a:ext cx="62071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7308896F-14D8-4C73-951B-778EAB8FE32F}" type="slidenum">
              <a:rPr lang="ru-RU" altLang="ru-RU" sz="1200">
                <a:latin typeface="DendaNewLightC" pitchFamily="2" charset="0"/>
              </a:rPr>
              <a:pPr algn="r"/>
              <a:t>3</a:t>
            </a:fld>
            <a:endParaRPr lang="ru-RU" altLang="ru-RU" sz="1200">
              <a:latin typeface="DendaNewLightC" pitchFamily="2" charset="0"/>
            </a:endParaRPr>
          </a:p>
        </p:txBody>
      </p:sp>
      <p:sp>
        <p:nvSpPr>
          <p:cNvPr id="14340" name="Text Box 3"/>
          <p:cNvSpPr txBox="1">
            <a:spLocks noChangeArrowheads="1"/>
          </p:cNvSpPr>
          <p:nvPr/>
        </p:nvSpPr>
        <p:spPr bwMode="auto">
          <a:xfrm>
            <a:off x="179388" y="1889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000">
                <a:solidFill>
                  <a:schemeClr val="bg1"/>
                </a:solidFill>
              </a:rPr>
              <a:t>МЕТОДИКА РЕАЛИЗАЦИИ ПРОЕКТА</a:t>
            </a:r>
          </a:p>
        </p:txBody>
      </p:sp>
      <p:sp>
        <p:nvSpPr>
          <p:cNvPr id="14341" name="Rectangle 4"/>
          <p:cNvSpPr>
            <a:spLocks noChangeArrowheads="1"/>
          </p:cNvSpPr>
          <p:nvPr/>
        </p:nvSpPr>
        <p:spPr bwMode="auto">
          <a:xfrm>
            <a:off x="424358" y="710530"/>
            <a:ext cx="8272463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1600" dirty="0"/>
              <a:t>В 2016 году по инициативе министерства экономики и конкурентной политики Нижегородской области произошло изменение методики, и сбор информации был осуществлён с использованием инструментария, разработанного Автономной некоммерческой организацией «АСИ по продвижению новых проектов». Сбор информации осуществлялся под руководством специалистов Министерства экономики и конкурентной политики Нижегородской области совместно с органами местного самоуправления в 52 муниципальных районах и городских округах Нижегородской области. </a:t>
            </a:r>
          </a:p>
          <a:p>
            <a:pPr algn="just"/>
            <a:r>
              <a:rPr lang="ru-RU" sz="1600" dirty="0"/>
              <a:t>В 2017 году по инициативе министерства экономики и конкурентной политики Нижегородской области был проведен мониторинг с использованием той же методики. В опросе приняли участие 561 предприниматель, для анализа были отобраны 558 анкет. Сбор информации осуществлялся под руководством специалистов Министерства экономики и конкурентной политики Нижегородской области совместно с органами местного самоуправления в 52 муниципальных районах и городских округах Нижегородской области. Подробная структура сформированного массива описана в первом пункте отчета. </a:t>
            </a:r>
          </a:p>
          <a:p>
            <a:pPr algn="just"/>
            <a:r>
              <a:rPr lang="ru-RU" sz="1600" dirty="0"/>
              <a:t>Коллектив Центра исследования социальных систем, созданного на базе кафедры экономической социологии ФСН ННГУ, осуществил расчеты собранной информации и по мере возможности обеспечил сопоставительный анализ результатов 2015-2017 годов с учетом значительных различий в использованных методиках: качественных методах, примененных в 2015 гг., и количественных, реализованных в 2016, 2017 гг. Обработка и анализ информации был осуществлен в рамках, задаваемых спроектированным инструментарием, и качеством собранного массива информации. </a:t>
            </a:r>
            <a:endParaRPr lang="ru-RU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B34C099-46E4-4964-B8DF-8D873784CBF9}" type="slidenum">
              <a:rPr lang="ru-RU" altLang="ru-RU" smtClean="0"/>
              <a:pPr/>
              <a:t>4</a:t>
            </a:fld>
            <a:endParaRPr lang="ru-RU" altLang="ru-RU" smtClean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285720" y="-24"/>
            <a:ext cx="86407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dirty="0" smtClean="0">
                <a:solidFill>
                  <a:schemeClr val="bg1"/>
                </a:solidFill>
              </a:rPr>
              <a:t>1. ОПИСАНИЕ </a:t>
            </a:r>
            <a:r>
              <a:rPr lang="ru-RU" dirty="0">
                <a:solidFill>
                  <a:schemeClr val="bg1"/>
                </a:solidFill>
              </a:rPr>
              <a:t>СУБЪЕКТОВ ПРЕДПРИНИМАТЕЛЬСКОЙ ДЕЯТЕЛЬНОСТИ, ПРИНЯВШИХ УЧАСТИЕ В ОПРОСЕ</a:t>
            </a:r>
            <a:r>
              <a:rPr lang="ru-RU" altLang="ru-RU" dirty="0">
                <a:solidFill>
                  <a:schemeClr val="bg1"/>
                </a:solidFill>
              </a:rPr>
              <a:t> </a:t>
            </a: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71406" y="500042"/>
          <a:ext cx="4572032" cy="2460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71406" y="2928934"/>
            <a:ext cx="478634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1. 1. </a:t>
            </a:r>
            <a:r>
              <a:rPr lang="ru-RU" sz="1400" dirty="0">
                <a:solidFill>
                  <a:schemeClr val="accent2"/>
                </a:solidFill>
              </a:rPr>
              <a:t>Период времени, в течение которого бизнес </a:t>
            </a:r>
            <a:r>
              <a:rPr lang="en-US" sz="1400" dirty="0" smtClean="0">
                <a:solidFill>
                  <a:schemeClr val="accent2"/>
                </a:solidFill>
              </a:rPr>
              <a:t/>
            </a:r>
            <a:br>
              <a:rPr lang="en-US" sz="1400" dirty="0" smtClean="0">
                <a:solidFill>
                  <a:schemeClr val="accent2"/>
                </a:solidFill>
              </a:rPr>
            </a:br>
            <a:r>
              <a:rPr lang="ru-RU" sz="1400" dirty="0" smtClean="0">
                <a:solidFill>
                  <a:schemeClr val="accent2"/>
                </a:solidFill>
              </a:rPr>
              <a:t>осуществляет свою </a:t>
            </a:r>
            <a:r>
              <a:rPr lang="ru-RU" sz="1400" dirty="0">
                <a:solidFill>
                  <a:schemeClr val="accent2"/>
                </a:solidFill>
              </a:rPr>
              <a:t>деятельность, 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4500562" y="500042"/>
          <a:ext cx="4572032" cy="2460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5143504" y="2928934"/>
            <a:ext cx="41434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1. </a:t>
            </a:r>
            <a:r>
              <a:rPr lang="en-US" altLang="ru-RU" sz="1400" dirty="0" smtClean="0">
                <a:solidFill>
                  <a:schemeClr val="accent2"/>
                </a:solidFill>
              </a:rPr>
              <a:t>2</a:t>
            </a:r>
            <a:r>
              <a:rPr lang="ru-RU" altLang="ru-RU" sz="1400" dirty="0" smtClean="0">
                <a:solidFill>
                  <a:schemeClr val="accent2"/>
                </a:solidFill>
              </a:rPr>
              <a:t>. </a:t>
            </a:r>
            <a:r>
              <a:rPr lang="ru-RU" sz="1400" dirty="0">
                <a:solidFill>
                  <a:schemeClr val="accent2"/>
                </a:solidFill>
              </a:rPr>
              <a:t>Занимаемая должность в представляемой организации</a:t>
            </a:r>
            <a:r>
              <a:rPr lang="ru-RU" sz="1400" dirty="0" smtClean="0">
                <a:solidFill>
                  <a:schemeClr val="accent2"/>
                </a:solidFill>
              </a:rPr>
              <a:t>, </a:t>
            </a:r>
            <a:r>
              <a:rPr lang="ru-RU" sz="1400" dirty="0">
                <a:solidFill>
                  <a:schemeClr val="accent2"/>
                </a:solidFill>
              </a:rPr>
              <a:t>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71406" y="5929330"/>
            <a:ext cx="478634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1. </a:t>
            </a:r>
            <a:r>
              <a:rPr lang="en-US" altLang="ru-RU" sz="1400" dirty="0" smtClean="0">
                <a:solidFill>
                  <a:schemeClr val="accent2"/>
                </a:solidFill>
              </a:rPr>
              <a:t>3</a:t>
            </a:r>
            <a:r>
              <a:rPr lang="ru-RU" altLang="ru-RU" sz="1400" dirty="0" smtClean="0">
                <a:solidFill>
                  <a:schemeClr val="accent2"/>
                </a:solidFill>
              </a:rPr>
              <a:t>. </a:t>
            </a:r>
            <a:r>
              <a:rPr lang="ru-RU" sz="1400" dirty="0">
                <a:solidFill>
                  <a:schemeClr val="accent2"/>
                </a:solidFill>
              </a:rPr>
              <a:t>Размеры бизнеса: </a:t>
            </a:r>
            <a:r>
              <a:rPr lang="ru-RU" sz="1400" dirty="0" smtClean="0">
                <a:solidFill>
                  <a:schemeClr val="accent2"/>
                </a:solidFill>
              </a:rPr>
              <a:t>численность</a:t>
            </a:r>
            <a:r>
              <a:rPr lang="en-US" sz="1400" dirty="0" smtClean="0">
                <a:solidFill>
                  <a:schemeClr val="accent2"/>
                </a:solidFill>
              </a:rPr>
              <a:t/>
            </a:r>
            <a:br>
              <a:rPr lang="en-US" sz="1400" dirty="0" smtClean="0">
                <a:solidFill>
                  <a:schemeClr val="accent2"/>
                </a:solidFill>
              </a:rPr>
            </a:br>
            <a:r>
              <a:rPr lang="ru-RU" sz="1400" dirty="0" smtClean="0">
                <a:solidFill>
                  <a:schemeClr val="accent2"/>
                </a:solidFill>
              </a:rPr>
              <a:t> </a:t>
            </a:r>
            <a:r>
              <a:rPr lang="ru-RU" sz="1400" dirty="0">
                <a:solidFill>
                  <a:schemeClr val="accent2"/>
                </a:solidFill>
              </a:rPr>
              <a:t>сотрудников организации</a:t>
            </a:r>
            <a:r>
              <a:rPr lang="ru-RU" sz="1400" dirty="0" smtClean="0">
                <a:solidFill>
                  <a:schemeClr val="accent2"/>
                </a:solidFill>
              </a:rPr>
              <a:t>, </a:t>
            </a:r>
            <a:r>
              <a:rPr lang="ru-RU" sz="1400" dirty="0">
                <a:solidFill>
                  <a:schemeClr val="accent2"/>
                </a:solidFill>
              </a:rPr>
              <a:t>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4419856" y="5980807"/>
            <a:ext cx="478634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</a:t>
            </a:r>
            <a:r>
              <a:rPr lang="ru-RU" altLang="ru-RU" sz="1400" dirty="0" smtClean="0">
                <a:solidFill>
                  <a:schemeClr val="accent2"/>
                </a:solidFill>
              </a:rPr>
              <a:t>1.</a:t>
            </a:r>
            <a:r>
              <a:rPr lang="en-US" altLang="ru-RU" sz="1400" dirty="0" smtClean="0">
                <a:solidFill>
                  <a:schemeClr val="accent2"/>
                </a:solidFill>
              </a:rPr>
              <a:t>4</a:t>
            </a:r>
            <a:r>
              <a:rPr lang="ru-RU" altLang="ru-RU" sz="1400" dirty="0" smtClean="0">
                <a:solidFill>
                  <a:schemeClr val="accent2"/>
                </a:solidFill>
              </a:rPr>
              <a:t>. </a:t>
            </a:r>
            <a:r>
              <a:rPr lang="ru-RU" sz="1400" dirty="0">
                <a:solidFill>
                  <a:schemeClr val="accent2"/>
                </a:solidFill>
              </a:rPr>
              <a:t>Размеры бизнеса: примерная </a:t>
            </a:r>
            <a:r>
              <a:rPr lang="en-US" sz="1400" dirty="0" smtClean="0">
                <a:solidFill>
                  <a:schemeClr val="accent2"/>
                </a:solidFill>
              </a:rPr>
              <a:t/>
            </a:r>
            <a:br>
              <a:rPr lang="en-US" sz="1400" dirty="0" smtClean="0">
                <a:solidFill>
                  <a:schemeClr val="accent2"/>
                </a:solidFill>
              </a:rPr>
            </a:br>
            <a:r>
              <a:rPr lang="ru-RU" sz="1400" dirty="0" smtClean="0">
                <a:solidFill>
                  <a:schemeClr val="accent2"/>
                </a:solidFill>
              </a:rPr>
              <a:t>величина </a:t>
            </a:r>
            <a:r>
              <a:rPr lang="ru-RU" sz="1400" dirty="0">
                <a:solidFill>
                  <a:schemeClr val="accent2"/>
                </a:solidFill>
              </a:rPr>
              <a:t>годового оборота</a:t>
            </a:r>
            <a:r>
              <a:rPr lang="ru-RU" sz="1400" dirty="0" smtClean="0">
                <a:solidFill>
                  <a:schemeClr val="accent2"/>
                </a:solidFill>
              </a:rPr>
              <a:t>, </a:t>
            </a:r>
            <a:r>
              <a:rPr lang="ru-RU" sz="1400" dirty="0">
                <a:solidFill>
                  <a:schemeClr val="accent2"/>
                </a:solidFill>
              </a:rPr>
              <a:t>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6111956"/>
              </p:ext>
            </p:extLst>
          </p:nvPr>
        </p:nvGraphicFramePr>
        <p:xfrm>
          <a:off x="-37652" y="646088"/>
          <a:ext cx="5038280" cy="2465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2643963"/>
              </p:ext>
            </p:extLst>
          </p:nvPr>
        </p:nvGraphicFramePr>
        <p:xfrm>
          <a:off x="5075615" y="803972"/>
          <a:ext cx="3979151" cy="2275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3461252"/>
              </p:ext>
            </p:extLst>
          </p:nvPr>
        </p:nvGraphicFramePr>
        <p:xfrm>
          <a:off x="159927" y="331306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2527537"/>
              </p:ext>
            </p:extLst>
          </p:nvPr>
        </p:nvGraphicFramePr>
        <p:xfrm>
          <a:off x="4469879" y="3237607"/>
          <a:ext cx="46863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B34C099-46E4-4964-B8DF-8D873784CBF9}" type="slidenum">
              <a:rPr lang="ru-RU" altLang="ru-RU" smtClean="0"/>
              <a:pPr/>
              <a:t>5</a:t>
            </a:fld>
            <a:endParaRPr lang="ru-RU" altLang="ru-RU" smtClean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285720" y="-24"/>
            <a:ext cx="86407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dirty="0" smtClean="0">
                <a:solidFill>
                  <a:schemeClr val="bg1"/>
                </a:solidFill>
              </a:rPr>
              <a:t>1. ОПИСАНИЕ </a:t>
            </a:r>
            <a:r>
              <a:rPr lang="ru-RU" dirty="0">
                <a:solidFill>
                  <a:schemeClr val="bg1"/>
                </a:solidFill>
              </a:rPr>
              <a:t>СУБЪЕКТОВ ПРЕДПРИНИМАТЕЛЬСКОЙ ДЕЯТЕЛЬНОСТИ, ПРИНЯВШИХ УЧАСТИЕ В ОПРОСЕ</a:t>
            </a:r>
            <a:r>
              <a:rPr lang="ru-RU" alt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12664" y="6439098"/>
            <a:ext cx="87868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</a:t>
            </a:r>
            <a:r>
              <a:rPr lang="ru-RU" altLang="ru-RU" sz="1400" dirty="0" smtClean="0">
                <a:solidFill>
                  <a:schemeClr val="accent2"/>
                </a:solidFill>
              </a:rPr>
              <a:t>1</a:t>
            </a:r>
            <a:r>
              <a:rPr lang="en-US" altLang="ru-RU" sz="1400" dirty="0" smtClean="0">
                <a:solidFill>
                  <a:schemeClr val="accent2"/>
                </a:solidFill>
              </a:rPr>
              <a:t>.5</a:t>
            </a:r>
            <a:r>
              <a:rPr lang="ru-RU" altLang="ru-RU" sz="1400" dirty="0" smtClean="0">
                <a:solidFill>
                  <a:schemeClr val="accent2"/>
                </a:solidFill>
              </a:rPr>
              <a:t>. </a:t>
            </a:r>
            <a:r>
              <a:rPr lang="ru-RU" sz="1400" dirty="0">
                <a:solidFill>
                  <a:schemeClr val="accent2"/>
                </a:solidFill>
              </a:rPr>
              <a:t>Сфера экономической деятельности представляемой организации</a:t>
            </a:r>
            <a:r>
              <a:rPr lang="ru-RU" sz="1400" dirty="0" smtClean="0">
                <a:solidFill>
                  <a:schemeClr val="accent2"/>
                </a:solidFill>
              </a:rPr>
              <a:t>, </a:t>
            </a:r>
            <a:r>
              <a:rPr lang="ru-RU" sz="1400" dirty="0">
                <a:solidFill>
                  <a:schemeClr val="accent2"/>
                </a:solidFill>
              </a:rPr>
              <a:t>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8151021"/>
              </p:ext>
            </p:extLst>
          </p:nvPr>
        </p:nvGraphicFramePr>
        <p:xfrm>
          <a:off x="285720" y="692696"/>
          <a:ext cx="8390736" cy="5746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B34C099-46E4-4964-B8DF-8D873784CBF9}" type="slidenum">
              <a:rPr lang="ru-RU" altLang="ru-RU" smtClean="0"/>
              <a:pPr/>
              <a:t>6</a:t>
            </a:fld>
            <a:endParaRPr lang="ru-RU" altLang="ru-RU" smtClean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285720" y="-24"/>
            <a:ext cx="86407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dirty="0" smtClean="0">
                <a:solidFill>
                  <a:schemeClr val="bg1"/>
                </a:solidFill>
              </a:rPr>
              <a:t>1. ОПИСАНИЕ </a:t>
            </a:r>
            <a:r>
              <a:rPr lang="ru-RU" dirty="0">
                <a:solidFill>
                  <a:schemeClr val="bg1"/>
                </a:solidFill>
              </a:rPr>
              <a:t>СУБЪЕКТОВ ПРЕДПРИНИМАТЕЛЬСКОЙ ДЕЯТЕЛЬНОСТИ, ПРИНЯВШИХ УЧАСТИЕ В ОПРОСЕ</a:t>
            </a:r>
            <a:r>
              <a:rPr lang="ru-RU" alt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598801" y="6022535"/>
            <a:ext cx="31432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</a:t>
            </a:r>
            <a:r>
              <a:rPr lang="ru-RU" altLang="ru-RU" sz="1400" dirty="0" smtClean="0">
                <a:solidFill>
                  <a:schemeClr val="accent2"/>
                </a:solidFill>
              </a:rPr>
              <a:t>1.</a:t>
            </a:r>
            <a:r>
              <a:rPr lang="en-US" altLang="ru-RU" sz="1400" dirty="0" smtClean="0">
                <a:solidFill>
                  <a:schemeClr val="accent2"/>
                </a:solidFill>
              </a:rPr>
              <a:t>6</a:t>
            </a:r>
            <a:r>
              <a:rPr lang="ru-RU" altLang="ru-RU" sz="1400" dirty="0" smtClean="0">
                <a:solidFill>
                  <a:schemeClr val="accent2"/>
                </a:solidFill>
              </a:rPr>
              <a:t>. </a:t>
            </a:r>
            <a:r>
              <a:rPr lang="ru-RU" sz="1400" dirty="0">
                <a:solidFill>
                  <a:schemeClr val="accent2"/>
                </a:solidFill>
              </a:rPr>
              <a:t>Основная продукция (товар, работа, услуга)</a:t>
            </a:r>
            <a:r>
              <a:rPr lang="ru-RU" sz="1400" dirty="0" smtClean="0">
                <a:solidFill>
                  <a:schemeClr val="accent2"/>
                </a:solidFill>
              </a:rPr>
              <a:t>, </a:t>
            </a:r>
            <a:r>
              <a:rPr lang="ru-RU" sz="1400" dirty="0">
                <a:solidFill>
                  <a:schemeClr val="accent2"/>
                </a:solidFill>
              </a:rPr>
              <a:t>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4593027" y="6022535"/>
            <a:ext cx="35719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</a:t>
            </a:r>
            <a:r>
              <a:rPr lang="ru-RU" altLang="ru-RU" sz="1400" dirty="0" smtClean="0">
                <a:solidFill>
                  <a:schemeClr val="accent2"/>
                </a:solidFill>
              </a:rPr>
              <a:t>1.</a:t>
            </a:r>
            <a:r>
              <a:rPr lang="en-US" altLang="ru-RU" sz="1400" dirty="0" smtClean="0">
                <a:solidFill>
                  <a:schemeClr val="accent2"/>
                </a:solidFill>
              </a:rPr>
              <a:t>7</a:t>
            </a:r>
            <a:r>
              <a:rPr lang="ru-RU" altLang="ru-RU" sz="1400" dirty="0" smtClean="0">
                <a:solidFill>
                  <a:schemeClr val="accent2"/>
                </a:solidFill>
              </a:rPr>
              <a:t>. Реализуемая п</a:t>
            </a:r>
            <a:r>
              <a:rPr lang="ru-RU" sz="1400" dirty="0" smtClean="0">
                <a:solidFill>
                  <a:schemeClr val="accent2"/>
                </a:solidFill>
              </a:rPr>
              <a:t>родукция, </a:t>
            </a:r>
            <a:r>
              <a:rPr lang="ru-RU" sz="1400" dirty="0">
                <a:solidFill>
                  <a:schemeClr val="accent2"/>
                </a:solidFill>
              </a:rPr>
              <a:t>%*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>
            <a:off x="166627" y="6532587"/>
            <a:ext cx="35988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>
            <a:off x="214282" y="6532587"/>
            <a:ext cx="770413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altLang="ru-RU" sz="1000" i="1" dirty="0"/>
              <a:t>* </a:t>
            </a:r>
            <a:r>
              <a:rPr lang="ru-RU" sz="1000" i="1" dirty="0"/>
              <a:t>Процент посчитан от количества ответивших на вопрос</a:t>
            </a:r>
            <a:endParaRPr lang="ru-RU" altLang="ru-RU" sz="1000" dirty="0"/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6661492"/>
              </p:ext>
            </p:extLst>
          </p:nvPr>
        </p:nvGraphicFramePr>
        <p:xfrm>
          <a:off x="-13064" y="835206"/>
          <a:ext cx="3360928" cy="5308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5306057"/>
              </p:ext>
            </p:extLst>
          </p:nvPr>
        </p:nvGraphicFramePr>
        <p:xfrm>
          <a:off x="3419871" y="779852"/>
          <a:ext cx="5400601" cy="5473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B34C099-46E4-4964-B8DF-8D873784CBF9}" type="slidenum">
              <a:rPr lang="ru-RU" altLang="ru-RU" smtClean="0"/>
              <a:pPr/>
              <a:t>7</a:t>
            </a:fld>
            <a:endParaRPr lang="ru-RU" altLang="ru-RU" smtClean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285720" y="-24"/>
            <a:ext cx="86407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dirty="0" smtClean="0">
                <a:solidFill>
                  <a:schemeClr val="bg1"/>
                </a:solidFill>
              </a:rPr>
              <a:t>1. ОПИСАНИЕ </a:t>
            </a:r>
            <a:r>
              <a:rPr lang="ru-RU" dirty="0">
                <a:solidFill>
                  <a:schemeClr val="bg1"/>
                </a:solidFill>
              </a:rPr>
              <a:t>СУБЪЕКТОВ ПРЕДПРИНИМАТЕЛЬСКОЙ ДЕЯТЕЛЬНОСТИ, ПРИНЯВШИХ УЧАСТИЕ В ОПРОСЕ</a:t>
            </a:r>
            <a:r>
              <a:rPr lang="ru-RU" alt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857224" y="5929330"/>
            <a:ext cx="785818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</a:t>
            </a:r>
            <a:r>
              <a:rPr lang="ru-RU" altLang="ru-RU" sz="1400" dirty="0" smtClean="0">
                <a:solidFill>
                  <a:schemeClr val="accent2"/>
                </a:solidFill>
              </a:rPr>
              <a:t>1.8. </a:t>
            </a:r>
            <a:r>
              <a:rPr lang="ru-RU" sz="1400" dirty="0" smtClean="0">
                <a:solidFill>
                  <a:schemeClr val="accent2"/>
                </a:solidFill>
              </a:rPr>
              <a:t>Основной </a:t>
            </a:r>
            <a:r>
              <a:rPr lang="ru-RU" sz="1400" dirty="0">
                <a:solidFill>
                  <a:schemeClr val="accent2"/>
                </a:solidFill>
              </a:rPr>
              <a:t>географический рынок (рынки) представляемого бизнеса</a:t>
            </a:r>
            <a:r>
              <a:rPr lang="ru-RU" sz="1400" dirty="0" smtClean="0">
                <a:solidFill>
                  <a:schemeClr val="accent2"/>
                </a:solidFill>
              </a:rPr>
              <a:t>, </a:t>
            </a:r>
            <a:r>
              <a:rPr lang="ru-RU" sz="1400" dirty="0">
                <a:solidFill>
                  <a:schemeClr val="accent2"/>
                </a:solidFill>
              </a:rPr>
              <a:t>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>
            <a:off x="214282" y="6243601"/>
            <a:ext cx="35988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" name="Rectangle 16"/>
          <p:cNvSpPr>
            <a:spLocks noChangeArrowheads="1"/>
          </p:cNvSpPr>
          <p:nvPr/>
        </p:nvSpPr>
        <p:spPr bwMode="auto">
          <a:xfrm>
            <a:off x="214282" y="6315038"/>
            <a:ext cx="77041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altLang="ru-RU" sz="1000" i="1" dirty="0"/>
              <a:t>* </a:t>
            </a:r>
            <a:r>
              <a:rPr lang="ru-RU" sz="1000" i="1" dirty="0"/>
              <a:t>под основным рынком подразумевается тот географический рынок, где регулярно реализуется наибольшая доля продукции (товара, работы, услуги) бизнеса</a:t>
            </a:r>
            <a:endParaRPr lang="ru-RU" altLang="ru-RU" sz="1000" dirty="0"/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7625293"/>
              </p:ext>
            </p:extLst>
          </p:nvPr>
        </p:nvGraphicFramePr>
        <p:xfrm>
          <a:off x="857224" y="836712"/>
          <a:ext cx="7459192" cy="5021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B34C099-46E4-4964-B8DF-8D873784CBF9}" type="slidenum">
              <a:rPr lang="ru-RU" altLang="ru-RU" smtClean="0"/>
              <a:pPr/>
              <a:t>8</a:t>
            </a:fld>
            <a:endParaRPr lang="ru-RU" altLang="ru-RU" smtClean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285720" y="-7789"/>
            <a:ext cx="86407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dirty="0">
                <a:solidFill>
                  <a:schemeClr val="bg1"/>
                </a:solidFill>
              </a:rPr>
              <a:t>2. МОНИТОРИНГ СОСТОЯНИЯ КОНКУРЕНТНОЙ СРЕДЫ</a:t>
            </a:r>
            <a:r>
              <a:rPr lang="ru-RU" altLang="ru-RU" dirty="0">
                <a:solidFill>
                  <a:schemeClr val="bg1"/>
                </a:solidFill>
              </a:rPr>
              <a:t>  И НАЛИЧИЕ/ ОТСУТСТВИЕ БАРЬЕРОВ ПРЕДПРИНИМАТЕЛЬСКОЙ ДЕЯТЕЛЬНОСТИ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71406" y="4071942"/>
            <a:ext cx="47863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</a:t>
            </a:r>
            <a:r>
              <a:rPr lang="ru-RU" altLang="ru-RU" sz="1400" dirty="0" smtClean="0">
                <a:solidFill>
                  <a:schemeClr val="accent2"/>
                </a:solidFill>
              </a:rPr>
              <a:t>2. </a:t>
            </a:r>
            <a:r>
              <a:rPr lang="ru-RU" altLang="ru-RU" sz="1400" dirty="0">
                <a:solidFill>
                  <a:schemeClr val="accent2"/>
                </a:solidFill>
              </a:rPr>
              <a:t>1. </a:t>
            </a:r>
            <a:r>
              <a:rPr lang="ru-RU" sz="1400" dirty="0">
                <a:solidFill>
                  <a:schemeClr val="accent2"/>
                </a:solidFill>
              </a:rPr>
              <a:t>Утверждение, наиболее точно характеризующее условия ведения</a:t>
            </a:r>
            <a:br>
              <a:rPr lang="ru-RU" sz="1400" dirty="0">
                <a:solidFill>
                  <a:schemeClr val="accent2"/>
                </a:solidFill>
              </a:rPr>
            </a:br>
            <a:r>
              <a:rPr lang="ru-RU" sz="1400" dirty="0">
                <a:solidFill>
                  <a:schemeClr val="accent2"/>
                </a:solidFill>
              </a:rPr>
              <a:t> представляемого бизнеса, 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4429124" y="4071942"/>
            <a:ext cx="478634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</a:t>
            </a:r>
            <a:r>
              <a:rPr lang="ru-RU" altLang="ru-RU" sz="1400" dirty="0" smtClean="0">
                <a:solidFill>
                  <a:schemeClr val="accent2"/>
                </a:solidFill>
              </a:rPr>
              <a:t>2. 2. </a:t>
            </a:r>
            <a:r>
              <a:rPr lang="ru-RU" sz="1400" dirty="0">
                <a:solidFill>
                  <a:schemeClr val="accent2"/>
                </a:solidFill>
              </a:rPr>
              <a:t>Примерное количество конкурентов представляемого бизнеса</a:t>
            </a:r>
            <a:r>
              <a:rPr lang="ru-RU" sz="1400" dirty="0" smtClean="0">
                <a:solidFill>
                  <a:schemeClr val="accent2"/>
                </a:solidFill>
              </a:rPr>
              <a:t>, </a:t>
            </a:r>
            <a:r>
              <a:rPr lang="ru-RU" sz="1400" dirty="0">
                <a:solidFill>
                  <a:schemeClr val="accent2"/>
                </a:solidFill>
              </a:rPr>
              <a:t>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4282" y="4857760"/>
            <a:ext cx="864399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/>
              <a:t>Предприниматели, участвовавшие в опросе, оценивают нижегородский рынок как среду с высокой и даже очень высокой конкуренцией. Почти 45% процентов – считают, что для сохранения рыночных позиций бизнеса необходимо регулярно применять меры по повышению конкурентоспособности товаров или услуг, использовать новые способы ее повышения, которые не применялись ранее. Только около третей части бизнес-сообщества, принимавшей участие в исследовании, определяют ситуацию как умеренную. При этом оценки конкурентной среды почти не поменялись за прошедший год. </a:t>
            </a: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2269960"/>
              </p:ext>
            </p:extLst>
          </p:nvPr>
        </p:nvGraphicFramePr>
        <p:xfrm>
          <a:off x="178579" y="611660"/>
          <a:ext cx="4572000" cy="3460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2980907"/>
              </p:ext>
            </p:extLst>
          </p:nvPr>
        </p:nvGraphicFramePr>
        <p:xfrm>
          <a:off x="4536281" y="624700"/>
          <a:ext cx="4572000" cy="3447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B34C099-46E4-4964-B8DF-8D873784CBF9}" type="slidenum">
              <a:rPr lang="ru-RU" altLang="ru-RU" smtClean="0"/>
              <a:pPr/>
              <a:t>9</a:t>
            </a:fld>
            <a:endParaRPr lang="ru-RU" altLang="ru-RU" smtClean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285720" y="-7789"/>
            <a:ext cx="86407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dirty="0" smtClean="0">
                <a:solidFill>
                  <a:schemeClr val="bg1"/>
                </a:solidFill>
              </a:rPr>
              <a:t>2. </a:t>
            </a:r>
            <a:r>
              <a:rPr lang="ru-RU" dirty="0">
                <a:solidFill>
                  <a:schemeClr val="bg1"/>
                </a:solidFill>
              </a:rPr>
              <a:t>МОНИТОРИНГ СОСТОЯНИЯ КОНКУРЕНТНОЙ СРЕДЫ</a:t>
            </a:r>
            <a:r>
              <a:rPr lang="ru-RU" altLang="ru-RU" dirty="0" smtClean="0">
                <a:solidFill>
                  <a:schemeClr val="bg1"/>
                </a:solidFill>
              </a:rPr>
              <a:t> </a:t>
            </a:r>
            <a:r>
              <a:rPr lang="ru-RU" altLang="ru-RU" dirty="0">
                <a:solidFill>
                  <a:schemeClr val="bg1"/>
                </a:solidFill>
              </a:rPr>
              <a:t> </a:t>
            </a:r>
            <a:r>
              <a:rPr lang="ru-RU" altLang="ru-RU" dirty="0" smtClean="0">
                <a:solidFill>
                  <a:schemeClr val="bg1"/>
                </a:solidFill>
              </a:rPr>
              <a:t>И НАЛИЧИЕ/ ОТСУТСТВИЕ </a:t>
            </a:r>
            <a:r>
              <a:rPr lang="ru-RU" altLang="ru-RU" dirty="0">
                <a:solidFill>
                  <a:schemeClr val="bg1"/>
                </a:solidFill>
              </a:rPr>
              <a:t>БАРЬЕРОВ ПРЕДПРИНИМАТЕЛЬСКОЙ ДЕЯТЕЛЬНОСТИ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4780" y="6096348"/>
            <a:ext cx="85725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1400" dirty="0">
                <a:solidFill>
                  <a:schemeClr val="accent2"/>
                </a:solidFill>
              </a:rPr>
              <a:t>Рис. </a:t>
            </a:r>
            <a:r>
              <a:rPr lang="ru-RU" altLang="ru-RU" sz="1400" dirty="0" smtClean="0">
                <a:solidFill>
                  <a:schemeClr val="accent2"/>
                </a:solidFill>
              </a:rPr>
              <a:t>2. 3. </a:t>
            </a:r>
            <a:r>
              <a:rPr lang="ru-RU" sz="1400" dirty="0">
                <a:solidFill>
                  <a:schemeClr val="accent2"/>
                </a:solidFill>
              </a:rPr>
              <a:t>Состояние конкуренции </a:t>
            </a:r>
            <a:r>
              <a:rPr lang="ru-RU" sz="1400" dirty="0" smtClean="0">
                <a:solidFill>
                  <a:schemeClr val="accent2"/>
                </a:solidFill>
              </a:rPr>
              <a:t> на </a:t>
            </a:r>
            <a:r>
              <a:rPr lang="ru-RU" sz="1400" dirty="0">
                <a:solidFill>
                  <a:schemeClr val="accent2"/>
                </a:solidFill>
              </a:rPr>
              <a:t>основном рынке товаров и услуг </a:t>
            </a:r>
            <a:br>
              <a:rPr lang="ru-RU" sz="1400" dirty="0">
                <a:solidFill>
                  <a:schemeClr val="accent2"/>
                </a:solidFill>
              </a:rPr>
            </a:br>
            <a:r>
              <a:rPr lang="ru-RU" sz="1400" dirty="0">
                <a:solidFill>
                  <a:schemeClr val="accent2"/>
                </a:solidFill>
              </a:rPr>
              <a:t>за последние 3 года</a:t>
            </a:r>
            <a:r>
              <a:rPr lang="ru-RU" sz="1400" dirty="0" smtClean="0">
                <a:solidFill>
                  <a:schemeClr val="accent2"/>
                </a:solidFill>
              </a:rPr>
              <a:t>, </a:t>
            </a:r>
            <a:r>
              <a:rPr lang="ru-RU" sz="1400" dirty="0">
                <a:solidFill>
                  <a:schemeClr val="accent2"/>
                </a:solidFill>
              </a:rPr>
              <a:t>%</a:t>
            </a:r>
            <a:endParaRPr lang="ru-RU" altLang="ru-RU" sz="1400" dirty="0">
              <a:solidFill>
                <a:schemeClr val="accent2"/>
              </a:solidFill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3735285"/>
              </p:ext>
            </p:extLst>
          </p:nvPr>
        </p:nvGraphicFramePr>
        <p:xfrm>
          <a:off x="467544" y="764703"/>
          <a:ext cx="8129796" cy="5204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остой слайд ННГУ">
  <a:themeElements>
    <a:clrScheme name="Простой слайд ННГУ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Простой слайд ННГУ">
      <a:majorFont>
        <a:latin typeface="DendaNewC"/>
        <a:ea typeface=""/>
        <a:cs typeface=""/>
      </a:majorFont>
      <a:minorFont>
        <a:latin typeface="DendaNewLightC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ростой слайд ННГУ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итульный слайд ННГУ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Титульный слайд ННГУ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5584</TotalTime>
  <Words>1198</Words>
  <Application>Microsoft Office PowerPoint</Application>
  <PresentationFormat>Экран (4:3)</PresentationFormat>
  <Paragraphs>104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 Unicode MS</vt:lpstr>
      <vt:lpstr>Microsoft YaHei</vt:lpstr>
      <vt:lpstr>Arial</vt:lpstr>
      <vt:lpstr>Calibri</vt:lpstr>
      <vt:lpstr>DendaNewC</vt:lpstr>
      <vt:lpstr>DendaNewLightC</vt:lpstr>
      <vt:lpstr>Tahoma</vt:lpstr>
      <vt:lpstr>Простой слайд ННГУ</vt:lpstr>
      <vt:lpstr>1_Титульный слайд ННГУ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</vt:lpstr>
      <vt:lpstr>ВИ</vt:lpstr>
      <vt:lpstr>Презентация PowerPoint</vt:lpstr>
      <vt:lpstr>ВИ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Andrew Vorobiev</dc:creator>
  <cp:lastModifiedBy>Alla</cp:lastModifiedBy>
  <cp:revision>422</cp:revision>
  <dcterms:created xsi:type="dcterms:W3CDTF">2010-03-03T07:51:47Z</dcterms:created>
  <dcterms:modified xsi:type="dcterms:W3CDTF">2017-10-31T20:14:17Z</dcterms:modified>
</cp:coreProperties>
</file>